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5">
  <p:sldMasterIdLst>
    <p:sldMasterId id="2147483918" r:id="rId1"/>
  </p:sldMasterIdLst>
  <p:notesMasterIdLst>
    <p:notesMasterId r:id="rId3"/>
  </p:notesMasterIdLst>
  <p:handoutMasterIdLst>
    <p:handoutMasterId r:id="rId4"/>
  </p:handoutMasterIdLst>
  <p:sldIdLst>
    <p:sldId id="256" r:id="rId2"/>
  </p:sldIdLst>
  <p:sldSz cx="9906000" cy="6858000" type="A4"/>
  <p:notesSz cx="12039600" cy="7010400"/>
  <p:defaultTextStyle>
    <a:defPPr>
      <a:defRPr lang="en-US"/>
    </a:defPPr>
    <a:lvl1pPr algn="l" rtl="0" eaLnBrk="0" fontAlgn="base" hangingPunct="0">
      <a:spcBef>
        <a:spcPct val="0"/>
      </a:spcBef>
      <a:spcAft>
        <a:spcPct val="0"/>
      </a:spcAft>
      <a:defRPr sz="600" kern="1200">
        <a:solidFill>
          <a:schemeClr val="tx1"/>
        </a:solidFill>
        <a:effectLst>
          <a:outerShdw blurRad="38100" dist="38100" dir="2700000" algn="tl">
            <a:srgbClr val="000000">
              <a:alpha val="43137"/>
            </a:srgbClr>
          </a:outerShdw>
        </a:effectLst>
        <a:latin typeface="Times New Roman" charset="0"/>
        <a:ea typeface="ＭＳ Ｐゴシック" charset="-128"/>
        <a:cs typeface="ＭＳ Ｐゴシック" charset="-128"/>
      </a:defRPr>
    </a:lvl1pPr>
    <a:lvl2pPr marL="115999" indent="404" algn="l" rtl="0" eaLnBrk="0" fontAlgn="base" hangingPunct="0">
      <a:spcBef>
        <a:spcPct val="0"/>
      </a:spcBef>
      <a:spcAft>
        <a:spcPct val="0"/>
      </a:spcAft>
      <a:defRPr sz="600" kern="1200">
        <a:solidFill>
          <a:schemeClr val="tx1"/>
        </a:solidFill>
        <a:effectLst>
          <a:outerShdw blurRad="38100" dist="38100" dir="2700000" algn="tl">
            <a:srgbClr val="000000">
              <a:alpha val="43137"/>
            </a:srgbClr>
          </a:outerShdw>
        </a:effectLst>
        <a:latin typeface="Times New Roman" charset="0"/>
        <a:ea typeface="ＭＳ Ｐゴシック" charset="-128"/>
        <a:cs typeface="ＭＳ Ｐゴシック" charset="-128"/>
      </a:defRPr>
    </a:lvl2pPr>
    <a:lvl3pPr marL="232402" indent="404" algn="l" rtl="0" eaLnBrk="0" fontAlgn="base" hangingPunct="0">
      <a:spcBef>
        <a:spcPct val="0"/>
      </a:spcBef>
      <a:spcAft>
        <a:spcPct val="0"/>
      </a:spcAft>
      <a:defRPr sz="600" kern="1200">
        <a:solidFill>
          <a:schemeClr val="tx1"/>
        </a:solidFill>
        <a:effectLst>
          <a:outerShdw blurRad="38100" dist="38100" dir="2700000" algn="tl">
            <a:srgbClr val="000000">
              <a:alpha val="43137"/>
            </a:srgbClr>
          </a:outerShdw>
        </a:effectLst>
        <a:latin typeface="Times New Roman" charset="0"/>
        <a:ea typeface="ＭＳ Ｐゴシック" charset="-128"/>
        <a:cs typeface="ＭＳ Ｐゴシック" charset="-128"/>
      </a:defRPr>
    </a:lvl3pPr>
    <a:lvl4pPr marL="348805" indent="404" algn="l" rtl="0" eaLnBrk="0" fontAlgn="base" hangingPunct="0">
      <a:spcBef>
        <a:spcPct val="0"/>
      </a:spcBef>
      <a:spcAft>
        <a:spcPct val="0"/>
      </a:spcAft>
      <a:defRPr sz="600" kern="1200">
        <a:solidFill>
          <a:schemeClr val="tx1"/>
        </a:solidFill>
        <a:effectLst>
          <a:outerShdw blurRad="38100" dist="38100" dir="2700000" algn="tl">
            <a:srgbClr val="000000">
              <a:alpha val="43137"/>
            </a:srgbClr>
          </a:outerShdw>
        </a:effectLst>
        <a:latin typeface="Times New Roman" charset="0"/>
        <a:ea typeface="ＭＳ Ｐゴシック" charset="-128"/>
        <a:cs typeface="ＭＳ Ｐゴシック" charset="-128"/>
      </a:defRPr>
    </a:lvl4pPr>
    <a:lvl5pPr marL="465208" indent="404" algn="l" rtl="0" eaLnBrk="0" fontAlgn="base" hangingPunct="0">
      <a:spcBef>
        <a:spcPct val="0"/>
      </a:spcBef>
      <a:spcAft>
        <a:spcPct val="0"/>
      </a:spcAft>
      <a:defRPr sz="600" kern="1200">
        <a:solidFill>
          <a:schemeClr val="tx1"/>
        </a:solidFill>
        <a:effectLst>
          <a:outerShdw blurRad="38100" dist="38100" dir="2700000" algn="tl">
            <a:srgbClr val="000000">
              <a:alpha val="43137"/>
            </a:srgbClr>
          </a:outerShdw>
        </a:effectLst>
        <a:latin typeface="Times New Roman" charset="0"/>
        <a:ea typeface="ＭＳ Ｐゴシック" charset="-128"/>
        <a:cs typeface="ＭＳ Ｐゴシック" charset="-128"/>
      </a:defRPr>
    </a:lvl5pPr>
    <a:lvl6pPr marL="582016" algn="l" defTabSz="116403" rtl="0" eaLnBrk="1" latinLnBrk="0" hangingPunct="1">
      <a:defRPr sz="600" kern="1200">
        <a:solidFill>
          <a:schemeClr val="tx1"/>
        </a:solidFill>
        <a:effectLst>
          <a:outerShdw blurRad="38100" dist="38100" dir="2700000" algn="tl">
            <a:srgbClr val="000000">
              <a:alpha val="43137"/>
            </a:srgbClr>
          </a:outerShdw>
        </a:effectLst>
        <a:latin typeface="Times New Roman" charset="0"/>
        <a:ea typeface="ＭＳ Ｐゴシック" charset="-128"/>
        <a:cs typeface="ＭＳ Ｐゴシック" charset="-128"/>
      </a:defRPr>
    </a:lvl6pPr>
    <a:lvl7pPr marL="698419" algn="l" defTabSz="116403" rtl="0" eaLnBrk="1" latinLnBrk="0" hangingPunct="1">
      <a:defRPr sz="600" kern="1200">
        <a:solidFill>
          <a:schemeClr val="tx1"/>
        </a:solidFill>
        <a:effectLst>
          <a:outerShdw blurRad="38100" dist="38100" dir="2700000" algn="tl">
            <a:srgbClr val="000000">
              <a:alpha val="43137"/>
            </a:srgbClr>
          </a:outerShdw>
        </a:effectLst>
        <a:latin typeface="Times New Roman" charset="0"/>
        <a:ea typeface="ＭＳ Ｐゴシック" charset="-128"/>
        <a:cs typeface="ＭＳ Ｐゴシック" charset="-128"/>
      </a:defRPr>
    </a:lvl7pPr>
    <a:lvl8pPr marL="814822" algn="l" defTabSz="116403" rtl="0" eaLnBrk="1" latinLnBrk="0" hangingPunct="1">
      <a:defRPr sz="600" kern="1200">
        <a:solidFill>
          <a:schemeClr val="tx1"/>
        </a:solidFill>
        <a:effectLst>
          <a:outerShdw blurRad="38100" dist="38100" dir="2700000" algn="tl">
            <a:srgbClr val="000000">
              <a:alpha val="43137"/>
            </a:srgbClr>
          </a:outerShdw>
        </a:effectLst>
        <a:latin typeface="Times New Roman" charset="0"/>
        <a:ea typeface="ＭＳ Ｐゴシック" charset="-128"/>
        <a:cs typeface="ＭＳ Ｐゴシック" charset="-128"/>
      </a:defRPr>
    </a:lvl8pPr>
    <a:lvl9pPr marL="931225" algn="l" defTabSz="116403" rtl="0" eaLnBrk="1" latinLnBrk="0" hangingPunct="1">
      <a:defRPr sz="600" kern="1200">
        <a:solidFill>
          <a:schemeClr val="tx1"/>
        </a:solidFill>
        <a:effectLst>
          <a:outerShdw blurRad="38100" dist="38100" dir="2700000" algn="tl">
            <a:srgbClr val="000000">
              <a:alpha val="43137"/>
            </a:srgbClr>
          </a:outerShdw>
        </a:effectLst>
        <a:latin typeface="Times New Roman"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87000"/>
    <a:srgbClr val="E0E59F"/>
    <a:srgbClr val="DED382"/>
    <a:srgbClr val="D5C75D"/>
    <a:srgbClr val="DBE18F"/>
    <a:srgbClr val="D4DB7B"/>
    <a:srgbClr val="193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4052" autoAdjust="0"/>
  </p:normalViewPr>
  <p:slideViewPr>
    <p:cSldViewPr snapToGrid="0">
      <p:cViewPr>
        <p:scale>
          <a:sx n="90" d="100"/>
          <a:sy n="90" d="100"/>
        </p:scale>
        <p:origin x="-2946" y="-690"/>
      </p:cViewPr>
      <p:guideLst>
        <p:guide orient="horz" pos="171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37" d="100"/>
          <a:sy n="37" d="100"/>
        </p:scale>
        <p:origin x="-1488" y="-84"/>
      </p:cViewPr>
      <p:guideLst>
        <p:guide orient="horz" pos="2208"/>
        <p:guide pos="3790"/>
      </p:guideLst>
    </p:cSldViewPr>
  </p:notes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521652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600" tIns="54800" rIns="109600" bIns="54800" numCol="1" anchor="t" anchorCtr="0" compatLnSpc="1">
            <a:prstTxWarp prst="textNoShape">
              <a:avLst/>
            </a:prstTxWarp>
          </a:bodyPr>
          <a:lstStyle>
            <a:lvl1pPr defTabSz="1095375">
              <a:defRPr sz="1400">
                <a:effectLst/>
                <a:ea typeface="ＭＳ Ｐゴシック" charset="0"/>
                <a:cs typeface="+mn-cs"/>
              </a:defRPr>
            </a:lvl1pPr>
          </a:lstStyle>
          <a:p>
            <a:pPr>
              <a:defRPr/>
            </a:pPr>
            <a:endParaRPr lang="en-US"/>
          </a:p>
        </p:txBody>
      </p:sp>
      <p:sp>
        <p:nvSpPr>
          <p:cNvPr id="6147" name="Rectangle 3"/>
          <p:cNvSpPr>
            <a:spLocks noGrp="1" noChangeArrowheads="1"/>
          </p:cNvSpPr>
          <p:nvPr>
            <p:ph type="dt" sz="quarter" idx="1"/>
          </p:nvPr>
        </p:nvSpPr>
        <p:spPr bwMode="auto">
          <a:xfrm>
            <a:off x="6819900" y="0"/>
            <a:ext cx="521811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600" tIns="54800" rIns="109600" bIns="54800" numCol="1" anchor="t" anchorCtr="0" compatLnSpc="1">
            <a:prstTxWarp prst="textNoShape">
              <a:avLst/>
            </a:prstTxWarp>
          </a:bodyPr>
          <a:lstStyle>
            <a:lvl1pPr algn="r" defTabSz="1095375">
              <a:defRPr sz="1400">
                <a:effectLst/>
                <a:ea typeface="ＭＳ Ｐゴシック" charset="0"/>
                <a:cs typeface="+mn-cs"/>
              </a:defRPr>
            </a:lvl1pPr>
          </a:lstStyle>
          <a:p>
            <a:pPr>
              <a:defRPr/>
            </a:pPr>
            <a:endParaRPr lang="en-US"/>
          </a:p>
        </p:txBody>
      </p:sp>
      <p:sp>
        <p:nvSpPr>
          <p:cNvPr id="6148" name="Rectangle 4"/>
          <p:cNvSpPr>
            <a:spLocks noGrp="1" noChangeArrowheads="1"/>
          </p:cNvSpPr>
          <p:nvPr>
            <p:ph type="ftr" sz="quarter" idx="2"/>
          </p:nvPr>
        </p:nvSpPr>
        <p:spPr bwMode="auto">
          <a:xfrm>
            <a:off x="0" y="6657975"/>
            <a:ext cx="521652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600" tIns="54800" rIns="109600" bIns="54800" numCol="1" anchor="b" anchorCtr="0" compatLnSpc="1">
            <a:prstTxWarp prst="textNoShape">
              <a:avLst/>
            </a:prstTxWarp>
          </a:bodyPr>
          <a:lstStyle>
            <a:lvl1pPr defTabSz="1095375">
              <a:defRPr sz="1400">
                <a:effectLst/>
                <a:ea typeface="ＭＳ Ｐゴシック" charset="0"/>
                <a:cs typeface="+mn-cs"/>
              </a:defRPr>
            </a:lvl1pPr>
          </a:lstStyle>
          <a:p>
            <a:pPr>
              <a:defRPr/>
            </a:pPr>
            <a:endParaRPr lang="en-US"/>
          </a:p>
        </p:txBody>
      </p:sp>
      <p:sp>
        <p:nvSpPr>
          <p:cNvPr id="6149" name="Rectangle 5"/>
          <p:cNvSpPr>
            <a:spLocks noGrp="1" noChangeArrowheads="1"/>
          </p:cNvSpPr>
          <p:nvPr>
            <p:ph type="sldNum" sz="quarter" idx="3"/>
          </p:nvPr>
        </p:nvSpPr>
        <p:spPr bwMode="auto">
          <a:xfrm>
            <a:off x="6819900" y="6657975"/>
            <a:ext cx="521811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600" tIns="54800" rIns="109600" bIns="54800" numCol="1" anchor="b" anchorCtr="0" compatLnSpc="1">
            <a:prstTxWarp prst="textNoShape">
              <a:avLst/>
            </a:prstTxWarp>
          </a:bodyPr>
          <a:lstStyle>
            <a:lvl1pPr algn="r" defTabSz="1095375">
              <a:defRPr sz="1400">
                <a:effectLst/>
              </a:defRPr>
            </a:lvl1pPr>
          </a:lstStyle>
          <a:p>
            <a:fld id="{D23A946F-FC0F-E14F-AD68-3A8528D56D9A}" type="slidenum">
              <a:rPr lang="en-US"/>
              <a:pPr/>
              <a:t>‹#›</a:t>
            </a:fld>
            <a:endParaRPr lang="en-US"/>
          </a:p>
        </p:txBody>
      </p:sp>
    </p:spTree>
    <p:extLst>
      <p:ext uri="{BB962C8B-B14F-4D97-AF65-F5344CB8AC3E}">
        <p14:creationId xmlns:p14="http://schemas.microsoft.com/office/powerpoint/2010/main" val="1863895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518953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592" tIns="54795" rIns="109592" bIns="54795" numCol="1" anchor="t" anchorCtr="0" compatLnSpc="1">
            <a:prstTxWarp prst="textNoShape">
              <a:avLst/>
            </a:prstTxWarp>
          </a:bodyPr>
          <a:lstStyle>
            <a:lvl1pPr defTabSz="1095375">
              <a:defRPr sz="1400">
                <a:effectLst/>
                <a:ea typeface="ＭＳ Ｐゴシック" charset="0"/>
                <a:cs typeface="+mn-cs"/>
              </a:defRPr>
            </a:lvl1pPr>
          </a:lstStyle>
          <a:p>
            <a:pPr>
              <a:defRPr/>
            </a:pPr>
            <a:endParaRPr lang="en-US"/>
          </a:p>
        </p:txBody>
      </p:sp>
      <p:sp>
        <p:nvSpPr>
          <p:cNvPr id="4099" name="Rectangle 3"/>
          <p:cNvSpPr>
            <a:spLocks noGrp="1" noChangeArrowheads="1"/>
          </p:cNvSpPr>
          <p:nvPr>
            <p:ph type="dt" idx="1"/>
          </p:nvPr>
        </p:nvSpPr>
        <p:spPr bwMode="auto">
          <a:xfrm>
            <a:off x="6829425" y="0"/>
            <a:ext cx="51911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592" tIns="54795" rIns="109592" bIns="54795" numCol="1" anchor="t" anchorCtr="0" compatLnSpc="1">
            <a:prstTxWarp prst="textNoShape">
              <a:avLst/>
            </a:prstTxWarp>
          </a:bodyPr>
          <a:lstStyle>
            <a:lvl1pPr algn="r" defTabSz="1095375">
              <a:defRPr sz="1400">
                <a:effectLst/>
                <a:ea typeface="ＭＳ Ｐゴシック" charset="0"/>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4086225" y="519113"/>
            <a:ext cx="3841750" cy="26606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639888" y="3352800"/>
            <a:ext cx="87407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592" tIns="54795" rIns="109592" bIns="547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650038"/>
            <a:ext cx="518953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592" tIns="54795" rIns="109592" bIns="54795" numCol="1" anchor="b" anchorCtr="0" compatLnSpc="1">
            <a:prstTxWarp prst="textNoShape">
              <a:avLst/>
            </a:prstTxWarp>
          </a:bodyPr>
          <a:lstStyle>
            <a:lvl1pPr defTabSz="1095375">
              <a:defRPr sz="1400">
                <a:effectLst/>
                <a:ea typeface="ＭＳ Ｐゴシック"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6829425" y="6650038"/>
            <a:ext cx="51911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592" tIns="54795" rIns="109592" bIns="54795" numCol="1" anchor="b" anchorCtr="0" compatLnSpc="1">
            <a:prstTxWarp prst="textNoShape">
              <a:avLst/>
            </a:prstTxWarp>
          </a:bodyPr>
          <a:lstStyle>
            <a:lvl1pPr algn="r" defTabSz="1095375">
              <a:defRPr sz="1400">
                <a:effectLst/>
              </a:defRPr>
            </a:lvl1pPr>
          </a:lstStyle>
          <a:p>
            <a:fld id="{7AE12B83-E36D-4444-AD5B-BFD77953BEB8}" type="slidenum">
              <a:rPr lang="en-US"/>
              <a:pPr/>
              <a:t>‹#›</a:t>
            </a:fld>
            <a:endParaRPr lang="en-US"/>
          </a:p>
        </p:txBody>
      </p:sp>
    </p:spTree>
    <p:extLst>
      <p:ext uri="{BB962C8B-B14F-4D97-AF65-F5344CB8AC3E}">
        <p14:creationId xmlns:p14="http://schemas.microsoft.com/office/powerpoint/2010/main" val="2639866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300" kern="1200">
        <a:solidFill>
          <a:schemeClr val="tx1"/>
        </a:solidFill>
        <a:latin typeface="Times New Roman" charset="0"/>
        <a:ea typeface="ＭＳ Ｐゴシック" charset="0"/>
        <a:cs typeface="ＭＳ Ｐゴシック" charset="0"/>
      </a:defRPr>
    </a:lvl1pPr>
    <a:lvl2pPr marL="115999" algn="l" rtl="0" eaLnBrk="0" fontAlgn="base" hangingPunct="0">
      <a:spcBef>
        <a:spcPct val="30000"/>
      </a:spcBef>
      <a:spcAft>
        <a:spcPct val="0"/>
      </a:spcAft>
      <a:defRPr sz="300" kern="1200">
        <a:solidFill>
          <a:schemeClr val="tx1"/>
        </a:solidFill>
        <a:latin typeface="Times New Roman" charset="0"/>
        <a:ea typeface="ＭＳ Ｐゴシック" charset="0"/>
        <a:cs typeface="+mn-cs"/>
      </a:defRPr>
    </a:lvl2pPr>
    <a:lvl3pPr marL="232402" algn="l" rtl="0" eaLnBrk="0" fontAlgn="base" hangingPunct="0">
      <a:spcBef>
        <a:spcPct val="30000"/>
      </a:spcBef>
      <a:spcAft>
        <a:spcPct val="0"/>
      </a:spcAft>
      <a:defRPr sz="300" kern="1200">
        <a:solidFill>
          <a:schemeClr val="tx1"/>
        </a:solidFill>
        <a:latin typeface="Times New Roman" charset="0"/>
        <a:ea typeface="ＭＳ Ｐゴシック" charset="0"/>
        <a:cs typeface="+mn-cs"/>
      </a:defRPr>
    </a:lvl3pPr>
    <a:lvl4pPr marL="348805" algn="l" rtl="0" eaLnBrk="0" fontAlgn="base" hangingPunct="0">
      <a:spcBef>
        <a:spcPct val="30000"/>
      </a:spcBef>
      <a:spcAft>
        <a:spcPct val="0"/>
      </a:spcAft>
      <a:defRPr sz="300" kern="1200">
        <a:solidFill>
          <a:schemeClr val="tx1"/>
        </a:solidFill>
        <a:latin typeface="Times New Roman" charset="0"/>
        <a:ea typeface="ＭＳ Ｐゴシック" charset="0"/>
        <a:cs typeface="+mn-cs"/>
      </a:defRPr>
    </a:lvl4pPr>
    <a:lvl5pPr marL="465208" algn="l" rtl="0" eaLnBrk="0" fontAlgn="base" hangingPunct="0">
      <a:spcBef>
        <a:spcPct val="30000"/>
      </a:spcBef>
      <a:spcAft>
        <a:spcPct val="0"/>
      </a:spcAft>
      <a:defRPr sz="300" kern="1200">
        <a:solidFill>
          <a:schemeClr val="tx1"/>
        </a:solidFill>
        <a:latin typeface="Times New Roman" charset="0"/>
        <a:ea typeface="ＭＳ Ｐゴシック" charset="0"/>
        <a:cs typeface="+mn-cs"/>
      </a:defRPr>
    </a:lvl5pPr>
    <a:lvl6pPr marL="581870" algn="l" defTabSz="116375" rtl="0" eaLnBrk="1" latinLnBrk="0" hangingPunct="1">
      <a:defRPr sz="300" kern="1200">
        <a:solidFill>
          <a:schemeClr val="tx1"/>
        </a:solidFill>
        <a:latin typeface="+mn-lt"/>
        <a:ea typeface="+mn-ea"/>
        <a:cs typeface="+mn-cs"/>
      </a:defRPr>
    </a:lvl6pPr>
    <a:lvl7pPr marL="698245" algn="l" defTabSz="116375" rtl="0" eaLnBrk="1" latinLnBrk="0" hangingPunct="1">
      <a:defRPr sz="300" kern="1200">
        <a:solidFill>
          <a:schemeClr val="tx1"/>
        </a:solidFill>
        <a:latin typeface="+mn-lt"/>
        <a:ea typeface="+mn-ea"/>
        <a:cs typeface="+mn-cs"/>
      </a:defRPr>
    </a:lvl7pPr>
    <a:lvl8pPr marL="814618" algn="l" defTabSz="116375" rtl="0" eaLnBrk="1" latinLnBrk="0" hangingPunct="1">
      <a:defRPr sz="300" kern="1200">
        <a:solidFill>
          <a:schemeClr val="tx1"/>
        </a:solidFill>
        <a:latin typeface="+mn-lt"/>
        <a:ea typeface="+mn-ea"/>
        <a:cs typeface="+mn-cs"/>
      </a:defRPr>
    </a:lvl8pPr>
    <a:lvl9pPr marL="930993" algn="l" defTabSz="116375" rtl="0" eaLnBrk="1" latinLnBrk="0" hangingPunct="1">
      <a:defRPr sz="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C14C72AF-5270-704D-900C-117493694363}" type="slidenum">
              <a:rPr lang="en-US"/>
              <a:pPr/>
              <a:t>1</a:t>
            </a:fld>
            <a:endParaRPr lang="en-US"/>
          </a:p>
        </p:txBody>
      </p:sp>
      <p:sp>
        <p:nvSpPr>
          <p:cNvPr id="5122" name="Rectangle 2"/>
          <p:cNvSpPr>
            <a:spLocks noGrp="1" noRot="1" noChangeAspect="1" noChangeArrowheads="1" noTextEdit="1"/>
          </p:cNvSpPr>
          <p:nvPr>
            <p:ph type="sldImg"/>
          </p:nvPr>
        </p:nvSpPr>
        <p:spPr>
          <a:xfrm>
            <a:off x="4086225" y="519113"/>
            <a:ext cx="3841750" cy="2660650"/>
          </a:xfrm>
          <a:ln/>
          <a:extLst>
            <a:ext uri="{FAA26D3D-D897-4be2-8F04-BA451C77F1D7}">
              <ma14:placeholderFlag xmlns="" xmlns:ma14="http://schemas.microsoft.com/office/mac/drawingml/2011/main" val="1"/>
            </a:ext>
          </a:extLst>
        </p:spPr>
      </p:sp>
      <p:sp>
        <p:nvSpPr>
          <p:cNvPr id="512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6" indent="0" algn="ctr">
              <a:buNone/>
              <a:defRPr>
                <a:solidFill>
                  <a:schemeClr val="tx1">
                    <a:tint val="75000"/>
                  </a:schemeClr>
                </a:solidFill>
              </a:defRPr>
            </a:lvl2pPr>
            <a:lvl3pPr marL="957811" indent="0" algn="ctr">
              <a:buNone/>
              <a:defRPr>
                <a:solidFill>
                  <a:schemeClr val="tx1">
                    <a:tint val="75000"/>
                  </a:schemeClr>
                </a:solidFill>
              </a:defRPr>
            </a:lvl3pPr>
            <a:lvl4pPr marL="1436717" indent="0" algn="ctr">
              <a:buNone/>
              <a:defRPr>
                <a:solidFill>
                  <a:schemeClr val="tx1">
                    <a:tint val="75000"/>
                  </a:schemeClr>
                </a:solidFill>
              </a:defRPr>
            </a:lvl4pPr>
            <a:lvl5pPr marL="1915623" indent="0" algn="ctr">
              <a:buNone/>
              <a:defRPr>
                <a:solidFill>
                  <a:schemeClr val="tx1">
                    <a:tint val="75000"/>
                  </a:schemeClr>
                </a:solidFill>
              </a:defRPr>
            </a:lvl5pPr>
            <a:lvl6pPr marL="2394529" indent="0" algn="ctr">
              <a:buNone/>
              <a:defRPr>
                <a:solidFill>
                  <a:schemeClr val="tx1">
                    <a:tint val="75000"/>
                  </a:schemeClr>
                </a:solidFill>
              </a:defRPr>
            </a:lvl6pPr>
            <a:lvl7pPr marL="2873434" indent="0" algn="ctr">
              <a:buNone/>
              <a:defRPr>
                <a:solidFill>
                  <a:schemeClr val="tx1">
                    <a:tint val="75000"/>
                  </a:schemeClr>
                </a:solidFill>
              </a:defRPr>
            </a:lvl7pPr>
            <a:lvl8pPr marL="3352340" indent="0" algn="ctr">
              <a:buNone/>
              <a:defRPr>
                <a:solidFill>
                  <a:schemeClr val="tx1">
                    <a:tint val="75000"/>
                  </a:schemeClr>
                </a:solidFill>
              </a:defRPr>
            </a:lvl8pPr>
            <a:lvl9pPr marL="383124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705B75D-C574-5F4D-82A3-EF518AF68591}" type="datetime1">
              <a:rPr lang="en-US"/>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AD53F7-E888-8747-B7B5-B54091831AC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3DB649-3715-0349-929B-D55B359069A1}" type="datetime1">
              <a:rPr lang="en-US"/>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F3ED97-0171-C946-9EB7-479A65A738A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8DB081-2BEC-D143-9C6A-896844317D71}" type="datetime1">
              <a:rPr lang="en-US"/>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E674D8-9257-9B4B-A2ED-66BBAE3437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6F403D-64F9-1641-B5DF-22A3C3B5EA9E}" type="datetime1">
              <a:rPr lang="en-US"/>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E9D5D0-82DA-444D-9797-DC4C2BA07D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00">
                <a:solidFill>
                  <a:schemeClr val="tx1">
                    <a:tint val="75000"/>
                  </a:schemeClr>
                </a:solidFill>
              </a:defRPr>
            </a:lvl1pPr>
            <a:lvl2pPr marL="478906" indent="0">
              <a:buNone/>
              <a:defRPr sz="1900">
                <a:solidFill>
                  <a:schemeClr val="tx1">
                    <a:tint val="75000"/>
                  </a:schemeClr>
                </a:solidFill>
              </a:defRPr>
            </a:lvl2pPr>
            <a:lvl3pPr marL="957811" indent="0">
              <a:buNone/>
              <a:defRPr sz="1700">
                <a:solidFill>
                  <a:schemeClr val="tx1">
                    <a:tint val="75000"/>
                  </a:schemeClr>
                </a:solidFill>
              </a:defRPr>
            </a:lvl3pPr>
            <a:lvl4pPr marL="1436717" indent="0">
              <a:buNone/>
              <a:defRPr sz="1500">
                <a:solidFill>
                  <a:schemeClr val="tx1">
                    <a:tint val="75000"/>
                  </a:schemeClr>
                </a:solidFill>
              </a:defRPr>
            </a:lvl4pPr>
            <a:lvl5pPr marL="1915623" indent="0">
              <a:buNone/>
              <a:defRPr sz="1500">
                <a:solidFill>
                  <a:schemeClr val="tx1">
                    <a:tint val="75000"/>
                  </a:schemeClr>
                </a:solidFill>
              </a:defRPr>
            </a:lvl5pPr>
            <a:lvl6pPr marL="2394529" indent="0">
              <a:buNone/>
              <a:defRPr sz="1500">
                <a:solidFill>
                  <a:schemeClr val="tx1">
                    <a:tint val="75000"/>
                  </a:schemeClr>
                </a:solidFill>
              </a:defRPr>
            </a:lvl6pPr>
            <a:lvl7pPr marL="2873434" indent="0">
              <a:buNone/>
              <a:defRPr sz="1500">
                <a:solidFill>
                  <a:schemeClr val="tx1">
                    <a:tint val="75000"/>
                  </a:schemeClr>
                </a:solidFill>
              </a:defRPr>
            </a:lvl7pPr>
            <a:lvl8pPr marL="3352340" indent="0">
              <a:buNone/>
              <a:defRPr sz="1500">
                <a:solidFill>
                  <a:schemeClr val="tx1">
                    <a:tint val="75000"/>
                  </a:schemeClr>
                </a:solidFill>
              </a:defRPr>
            </a:lvl8pPr>
            <a:lvl9pPr marL="3831246"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763F10A-DD57-E14F-9192-7D99B40A2322}" type="datetime1">
              <a:rPr lang="en-US"/>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1A9FF7-EB29-534E-860E-BF73C31BD5A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0"/>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539587B-377A-8241-BBEE-28C4B90D1DB2}" type="datetime1">
              <a:rPr lang="en-US"/>
              <a:pPr/>
              <a:t>5/8/2014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6D7AAC-7E71-1240-8020-B2E0D166A2B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500" b="1"/>
            </a:lvl1pPr>
            <a:lvl2pPr marL="478906" indent="0">
              <a:buNone/>
              <a:defRPr sz="2100" b="1"/>
            </a:lvl2pPr>
            <a:lvl3pPr marL="957811" indent="0">
              <a:buNone/>
              <a:defRPr sz="1900" b="1"/>
            </a:lvl3pPr>
            <a:lvl4pPr marL="1436717" indent="0">
              <a:buNone/>
              <a:defRPr sz="1700" b="1"/>
            </a:lvl4pPr>
            <a:lvl5pPr marL="1915623" indent="0">
              <a:buNone/>
              <a:defRPr sz="1700" b="1"/>
            </a:lvl5pPr>
            <a:lvl6pPr marL="2394529" indent="0">
              <a:buNone/>
              <a:defRPr sz="1700" b="1"/>
            </a:lvl6pPr>
            <a:lvl7pPr marL="2873434" indent="0">
              <a:buNone/>
              <a:defRPr sz="1700" b="1"/>
            </a:lvl7pPr>
            <a:lvl8pPr marL="3352340" indent="0">
              <a:buNone/>
              <a:defRPr sz="1700" b="1"/>
            </a:lvl8pPr>
            <a:lvl9pPr marL="383124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500" b="1"/>
            </a:lvl1pPr>
            <a:lvl2pPr marL="478906" indent="0">
              <a:buNone/>
              <a:defRPr sz="2100" b="1"/>
            </a:lvl2pPr>
            <a:lvl3pPr marL="957811" indent="0">
              <a:buNone/>
              <a:defRPr sz="1900" b="1"/>
            </a:lvl3pPr>
            <a:lvl4pPr marL="1436717" indent="0">
              <a:buNone/>
              <a:defRPr sz="1700" b="1"/>
            </a:lvl4pPr>
            <a:lvl5pPr marL="1915623" indent="0">
              <a:buNone/>
              <a:defRPr sz="1700" b="1"/>
            </a:lvl5pPr>
            <a:lvl6pPr marL="2394529" indent="0">
              <a:buNone/>
              <a:defRPr sz="1700" b="1"/>
            </a:lvl6pPr>
            <a:lvl7pPr marL="2873434" indent="0">
              <a:buNone/>
              <a:defRPr sz="1700" b="1"/>
            </a:lvl7pPr>
            <a:lvl8pPr marL="3352340" indent="0">
              <a:buNone/>
              <a:defRPr sz="1700" b="1"/>
            </a:lvl8pPr>
            <a:lvl9pPr marL="383124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84D0011-9008-2744-AAD0-64A90B9A3978}" type="datetime1">
              <a:rPr lang="en-US"/>
              <a:pPr/>
              <a:t>5/8/2014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A3B3555-6408-B74A-85D6-7F4E9440AF3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D0C1A00-83EE-B549-A6B8-88CB9B989E38}" type="datetime1">
              <a:rPr lang="en-US"/>
              <a:pPr/>
              <a:t>5/8/2014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6C6C0C6-A6E7-6743-AA0B-0A815A1E62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D5740EC-FA24-A04C-8226-E58F535AF13C}" type="datetime1">
              <a:rPr lang="en-US"/>
              <a:pPr/>
              <a:t>5/8/2014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E59D3D6-F210-104E-82E1-448D21485C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872971" y="273050"/>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1" y="1435100"/>
            <a:ext cx="3259006" cy="4691063"/>
          </a:xfrm>
        </p:spPr>
        <p:txBody>
          <a:bodyPr/>
          <a:lstStyle>
            <a:lvl1pPr marL="0" indent="0">
              <a:buNone/>
              <a:defRPr sz="1500"/>
            </a:lvl1pPr>
            <a:lvl2pPr marL="478906" indent="0">
              <a:buNone/>
              <a:defRPr sz="1200"/>
            </a:lvl2pPr>
            <a:lvl3pPr marL="957811" indent="0">
              <a:buNone/>
              <a:defRPr sz="1000"/>
            </a:lvl3pPr>
            <a:lvl4pPr marL="1436717" indent="0">
              <a:buNone/>
              <a:defRPr sz="900"/>
            </a:lvl4pPr>
            <a:lvl5pPr marL="1915623" indent="0">
              <a:buNone/>
              <a:defRPr sz="900"/>
            </a:lvl5pPr>
            <a:lvl6pPr marL="2394529" indent="0">
              <a:buNone/>
              <a:defRPr sz="900"/>
            </a:lvl6pPr>
            <a:lvl7pPr marL="2873434" indent="0">
              <a:buNone/>
              <a:defRPr sz="900"/>
            </a:lvl7pPr>
            <a:lvl8pPr marL="3352340" indent="0">
              <a:buNone/>
              <a:defRPr sz="900"/>
            </a:lvl8pPr>
            <a:lvl9pPr marL="383124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63D5CA3-17A7-5149-A2F0-F46E3A5B9B30}" type="datetime1">
              <a:rPr lang="en-US"/>
              <a:pPr/>
              <a:t>5/8/2014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0B0B8A-4B3F-CE4B-84E6-32A2AD446F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400"/>
            </a:lvl1pPr>
            <a:lvl2pPr marL="478906" indent="0">
              <a:buNone/>
              <a:defRPr sz="2900"/>
            </a:lvl2pPr>
            <a:lvl3pPr marL="957811" indent="0">
              <a:buNone/>
              <a:defRPr sz="2500"/>
            </a:lvl3pPr>
            <a:lvl4pPr marL="1436717" indent="0">
              <a:buNone/>
              <a:defRPr sz="2100"/>
            </a:lvl4pPr>
            <a:lvl5pPr marL="1915623" indent="0">
              <a:buNone/>
              <a:defRPr sz="2100"/>
            </a:lvl5pPr>
            <a:lvl6pPr marL="2394529" indent="0">
              <a:buNone/>
              <a:defRPr sz="2100"/>
            </a:lvl6pPr>
            <a:lvl7pPr marL="2873434" indent="0">
              <a:buNone/>
              <a:defRPr sz="2100"/>
            </a:lvl7pPr>
            <a:lvl8pPr marL="3352340" indent="0">
              <a:buNone/>
              <a:defRPr sz="2100"/>
            </a:lvl8pPr>
            <a:lvl9pPr marL="3831246" indent="0">
              <a:buNone/>
              <a:defRPr sz="21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500"/>
            </a:lvl1pPr>
            <a:lvl2pPr marL="478906" indent="0">
              <a:buNone/>
              <a:defRPr sz="1200"/>
            </a:lvl2pPr>
            <a:lvl3pPr marL="957811" indent="0">
              <a:buNone/>
              <a:defRPr sz="1000"/>
            </a:lvl3pPr>
            <a:lvl4pPr marL="1436717" indent="0">
              <a:buNone/>
              <a:defRPr sz="900"/>
            </a:lvl4pPr>
            <a:lvl5pPr marL="1915623" indent="0">
              <a:buNone/>
              <a:defRPr sz="900"/>
            </a:lvl5pPr>
            <a:lvl6pPr marL="2394529" indent="0">
              <a:buNone/>
              <a:defRPr sz="900"/>
            </a:lvl6pPr>
            <a:lvl7pPr marL="2873434" indent="0">
              <a:buNone/>
              <a:defRPr sz="900"/>
            </a:lvl7pPr>
            <a:lvl8pPr marL="3352340" indent="0">
              <a:buNone/>
              <a:defRPr sz="900"/>
            </a:lvl8pPr>
            <a:lvl9pPr marL="383124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DDF4AAD-CCD0-044C-BC1D-FFBF549809C9}" type="datetime1">
              <a:rPr lang="en-US"/>
              <a:pPr/>
              <a:t>5/8/2014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DC4EDE-9E36-704B-BC4B-4FC89BB63E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95157" y="274836"/>
            <a:ext cx="8915687" cy="1143000"/>
          </a:xfrm>
          <a:prstGeom prst="rect">
            <a:avLst/>
          </a:prstGeom>
          <a:noFill/>
          <a:ln w="9525">
            <a:noFill/>
            <a:miter lim="800000"/>
            <a:headEnd/>
            <a:tailEnd/>
          </a:ln>
        </p:spPr>
        <p:txBody>
          <a:bodyPr vert="horz" wrap="square" lIns="95781" tIns="47891" rIns="95781" bIns="47891"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95157" y="1600399"/>
            <a:ext cx="8915687" cy="4525863"/>
          </a:xfrm>
          <a:prstGeom prst="rect">
            <a:avLst/>
          </a:prstGeom>
          <a:noFill/>
          <a:ln w="9525">
            <a:noFill/>
            <a:miter lim="800000"/>
            <a:headEnd/>
            <a:tailEnd/>
          </a:ln>
        </p:spPr>
        <p:txBody>
          <a:bodyPr vert="horz" wrap="square" lIns="95781" tIns="47891" rIns="95781" bIns="478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157" y="6356449"/>
            <a:ext cx="2311687" cy="365125"/>
          </a:xfrm>
          <a:prstGeom prst="rect">
            <a:avLst/>
          </a:prstGeom>
        </p:spPr>
        <p:txBody>
          <a:bodyPr vert="horz" wrap="square" lIns="95781" tIns="47891" rIns="95781" bIns="47891" numCol="1" anchor="ctr" anchorCtr="0" compatLnSpc="1">
            <a:prstTxWarp prst="textNoShape">
              <a:avLst/>
            </a:prstTxWarp>
          </a:bodyPr>
          <a:lstStyle>
            <a:lvl1pPr>
              <a:defRPr sz="1200">
                <a:solidFill>
                  <a:srgbClr val="898989"/>
                </a:solidFill>
                <a:effectLst>
                  <a:outerShdw blurRad="38100" dist="38100" dir="2700000" algn="tl">
                    <a:srgbClr val="DDDDDD"/>
                  </a:outerShdw>
                </a:effectLst>
              </a:defRPr>
            </a:lvl1pPr>
          </a:lstStyle>
          <a:p>
            <a:fld id="{FF36B2C8-E674-3243-81C0-36D5FEC2246B}" type="datetime1">
              <a:rPr lang="en-US"/>
              <a:pPr/>
              <a:t>5/8/2014</a:t>
            </a:fld>
            <a:endParaRPr lang="en-US"/>
          </a:p>
        </p:txBody>
      </p:sp>
      <p:sp>
        <p:nvSpPr>
          <p:cNvPr id="5" name="Footer Placeholder 4"/>
          <p:cNvSpPr>
            <a:spLocks noGrp="1"/>
          </p:cNvSpPr>
          <p:nvPr>
            <p:ph type="ftr" sz="quarter" idx="3"/>
          </p:nvPr>
        </p:nvSpPr>
        <p:spPr>
          <a:xfrm>
            <a:off x="3384407" y="6356449"/>
            <a:ext cx="3137187" cy="365125"/>
          </a:xfrm>
          <a:prstGeom prst="rect">
            <a:avLst/>
          </a:prstGeom>
        </p:spPr>
        <p:txBody>
          <a:bodyPr vert="horz" lIns="95781" tIns="47891" rIns="95781" bIns="47891" rtlCol="0" anchor="ctr"/>
          <a:lstStyle>
            <a:lvl1pPr algn="ctr">
              <a:defRPr sz="1200" dirty="0">
                <a:solidFill>
                  <a:schemeClr val="tx1">
                    <a:tint val="75000"/>
                  </a:schemeClr>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7099157" y="6356449"/>
            <a:ext cx="2311687" cy="365125"/>
          </a:xfrm>
          <a:prstGeom prst="rect">
            <a:avLst/>
          </a:prstGeom>
        </p:spPr>
        <p:txBody>
          <a:bodyPr vert="horz" wrap="square" lIns="95781" tIns="47891" rIns="95781" bIns="47891" numCol="1" anchor="ctr" anchorCtr="0" compatLnSpc="1">
            <a:prstTxWarp prst="textNoShape">
              <a:avLst/>
            </a:prstTxWarp>
          </a:bodyPr>
          <a:lstStyle>
            <a:lvl1pPr algn="r">
              <a:defRPr sz="1200">
                <a:solidFill>
                  <a:srgbClr val="898989"/>
                </a:solidFill>
                <a:effectLst>
                  <a:outerShdw blurRad="38100" dist="38100" dir="2700000" algn="tl">
                    <a:srgbClr val="DDDDDD"/>
                  </a:outerShdw>
                </a:effectLst>
              </a:defRPr>
            </a:lvl1pPr>
          </a:lstStyle>
          <a:p>
            <a:fld id="{C186AD6A-A023-4940-A52D-34F3AF5976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478546" rtl="0" fontAlgn="base">
        <a:spcBef>
          <a:spcPct val="0"/>
        </a:spcBef>
        <a:spcAft>
          <a:spcPct val="0"/>
        </a:spcAft>
        <a:defRPr sz="4600" kern="1200">
          <a:solidFill>
            <a:schemeClr val="tx1"/>
          </a:solidFill>
          <a:latin typeface="+mj-lt"/>
          <a:ea typeface="ＭＳ Ｐゴシック" charset="-128"/>
          <a:cs typeface="ＭＳ Ｐゴシック" charset="-128"/>
        </a:defRPr>
      </a:lvl1pPr>
      <a:lvl2pPr algn="ctr" defTabSz="478546" rtl="0" fontAlgn="base">
        <a:spcBef>
          <a:spcPct val="0"/>
        </a:spcBef>
        <a:spcAft>
          <a:spcPct val="0"/>
        </a:spcAft>
        <a:defRPr sz="4600">
          <a:solidFill>
            <a:schemeClr val="tx1"/>
          </a:solidFill>
          <a:latin typeface="Calibri" charset="0"/>
          <a:ea typeface="ＭＳ Ｐゴシック" charset="-128"/>
          <a:cs typeface="ＭＳ Ｐゴシック" charset="-128"/>
        </a:defRPr>
      </a:lvl2pPr>
      <a:lvl3pPr algn="ctr" defTabSz="478546" rtl="0" fontAlgn="base">
        <a:spcBef>
          <a:spcPct val="0"/>
        </a:spcBef>
        <a:spcAft>
          <a:spcPct val="0"/>
        </a:spcAft>
        <a:defRPr sz="4600">
          <a:solidFill>
            <a:schemeClr val="tx1"/>
          </a:solidFill>
          <a:latin typeface="Calibri" charset="0"/>
          <a:ea typeface="ＭＳ Ｐゴシック" charset="-128"/>
          <a:cs typeface="ＭＳ Ｐゴシック" charset="-128"/>
        </a:defRPr>
      </a:lvl3pPr>
      <a:lvl4pPr algn="ctr" defTabSz="478546" rtl="0" fontAlgn="base">
        <a:spcBef>
          <a:spcPct val="0"/>
        </a:spcBef>
        <a:spcAft>
          <a:spcPct val="0"/>
        </a:spcAft>
        <a:defRPr sz="4600">
          <a:solidFill>
            <a:schemeClr val="tx1"/>
          </a:solidFill>
          <a:latin typeface="Calibri" charset="0"/>
          <a:ea typeface="ＭＳ Ｐゴシック" charset="-128"/>
          <a:cs typeface="ＭＳ Ｐゴシック" charset="-128"/>
        </a:defRPr>
      </a:lvl4pPr>
      <a:lvl5pPr algn="ctr" defTabSz="478546" rtl="0" fontAlgn="base">
        <a:spcBef>
          <a:spcPct val="0"/>
        </a:spcBef>
        <a:spcAft>
          <a:spcPct val="0"/>
        </a:spcAft>
        <a:defRPr sz="4600">
          <a:solidFill>
            <a:schemeClr val="tx1"/>
          </a:solidFill>
          <a:latin typeface="Calibri" charset="0"/>
          <a:ea typeface="ＭＳ Ｐゴシック" charset="-128"/>
          <a:cs typeface="ＭＳ Ｐゴシック" charset="-128"/>
        </a:defRPr>
      </a:lvl5pPr>
      <a:lvl6pPr marL="116403" algn="ctr" defTabSz="478546" rtl="0" fontAlgn="base">
        <a:spcBef>
          <a:spcPct val="0"/>
        </a:spcBef>
        <a:spcAft>
          <a:spcPct val="0"/>
        </a:spcAft>
        <a:defRPr sz="4600">
          <a:solidFill>
            <a:schemeClr val="tx1"/>
          </a:solidFill>
          <a:latin typeface="Calibri" charset="0"/>
          <a:ea typeface="ＭＳ Ｐゴシック" charset="-128"/>
          <a:cs typeface="ＭＳ Ｐゴシック" charset="-128"/>
        </a:defRPr>
      </a:lvl6pPr>
      <a:lvl7pPr marL="232806" algn="ctr" defTabSz="478546" rtl="0" fontAlgn="base">
        <a:spcBef>
          <a:spcPct val="0"/>
        </a:spcBef>
        <a:spcAft>
          <a:spcPct val="0"/>
        </a:spcAft>
        <a:defRPr sz="4600">
          <a:solidFill>
            <a:schemeClr val="tx1"/>
          </a:solidFill>
          <a:latin typeface="Calibri" charset="0"/>
          <a:ea typeface="ＭＳ Ｐゴシック" charset="-128"/>
          <a:cs typeface="ＭＳ Ｐゴシック" charset="-128"/>
        </a:defRPr>
      </a:lvl7pPr>
      <a:lvl8pPr marL="349209" algn="ctr" defTabSz="478546" rtl="0" fontAlgn="base">
        <a:spcBef>
          <a:spcPct val="0"/>
        </a:spcBef>
        <a:spcAft>
          <a:spcPct val="0"/>
        </a:spcAft>
        <a:defRPr sz="4600">
          <a:solidFill>
            <a:schemeClr val="tx1"/>
          </a:solidFill>
          <a:latin typeface="Calibri" charset="0"/>
          <a:ea typeface="ＭＳ Ｐゴシック" charset="-128"/>
          <a:cs typeface="ＭＳ Ｐゴシック" charset="-128"/>
        </a:defRPr>
      </a:lvl8pPr>
      <a:lvl9pPr marL="465612" algn="ctr" defTabSz="478546" rtl="0" fontAlgn="base">
        <a:spcBef>
          <a:spcPct val="0"/>
        </a:spcBef>
        <a:spcAft>
          <a:spcPct val="0"/>
        </a:spcAft>
        <a:defRPr sz="4600">
          <a:solidFill>
            <a:schemeClr val="tx1"/>
          </a:solidFill>
          <a:latin typeface="Calibri" charset="0"/>
          <a:ea typeface="ＭＳ Ｐゴシック" charset="-128"/>
          <a:cs typeface="ＭＳ Ｐゴシック" charset="-128"/>
        </a:defRPr>
      </a:lvl9pPr>
    </p:titleStyle>
    <p:bodyStyle>
      <a:lvl1pPr marL="358910" indent="-358910" algn="l" defTabSz="478546" rtl="0" fontAlgn="base">
        <a:spcBef>
          <a:spcPct val="20000"/>
        </a:spcBef>
        <a:spcAft>
          <a:spcPct val="0"/>
        </a:spcAft>
        <a:buFont typeface="Arial" charset="0"/>
        <a:buChar char="•"/>
        <a:defRPr sz="3400" kern="1200">
          <a:solidFill>
            <a:schemeClr val="tx1"/>
          </a:solidFill>
          <a:latin typeface="+mn-lt"/>
          <a:ea typeface="ＭＳ Ｐゴシック" charset="-128"/>
          <a:cs typeface="ＭＳ Ｐゴシック" charset="-128"/>
        </a:defRPr>
      </a:lvl1pPr>
      <a:lvl2pPr marL="778042" indent="-299091" algn="l" defTabSz="478546" rtl="0" fontAlgn="base">
        <a:spcBef>
          <a:spcPct val="20000"/>
        </a:spcBef>
        <a:spcAft>
          <a:spcPct val="0"/>
        </a:spcAft>
        <a:buFont typeface="Arial" charset="0"/>
        <a:buChar char="–"/>
        <a:defRPr sz="2900" kern="1200">
          <a:solidFill>
            <a:schemeClr val="tx1"/>
          </a:solidFill>
          <a:latin typeface="+mn-lt"/>
          <a:ea typeface="ＭＳ Ｐゴシック" charset="-128"/>
          <a:cs typeface="+mn-cs"/>
        </a:defRPr>
      </a:lvl2pPr>
      <a:lvl3pPr marL="1197174" indent="-239273" algn="l" defTabSz="478546" rtl="0" fontAlgn="base">
        <a:spcBef>
          <a:spcPct val="20000"/>
        </a:spcBef>
        <a:spcAft>
          <a:spcPct val="0"/>
        </a:spcAft>
        <a:buFont typeface="Arial" charset="0"/>
        <a:buChar char="•"/>
        <a:defRPr sz="2500" kern="1200">
          <a:solidFill>
            <a:schemeClr val="tx1"/>
          </a:solidFill>
          <a:latin typeface="+mn-lt"/>
          <a:ea typeface="ＭＳ Ｐゴシック" charset="-128"/>
          <a:cs typeface="+mn-cs"/>
        </a:defRPr>
      </a:lvl3pPr>
      <a:lvl4pPr marL="1676124" indent="-239273" algn="l" defTabSz="478546" rtl="0" fontAlgn="base">
        <a:spcBef>
          <a:spcPct val="20000"/>
        </a:spcBef>
        <a:spcAft>
          <a:spcPct val="0"/>
        </a:spcAft>
        <a:buFont typeface="Arial" charset="0"/>
        <a:buChar char="–"/>
        <a:defRPr sz="2100" kern="1200">
          <a:solidFill>
            <a:schemeClr val="tx1"/>
          </a:solidFill>
          <a:latin typeface="+mn-lt"/>
          <a:ea typeface="ＭＳ Ｐゴシック" charset="-128"/>
          <a:cs typeface="+mn-cs"/>
        </a:defRPr>
      </a:lvl4pPr>
      <a:lvl5pPr marL="2155074" indent="-239273" algn="l" defTabSz="478546" rtl="0" fontAlgn="base">
        <a:spcBef>
          <a:spcPct val="20000"/>
        </a:spcBef>
        <a:spcAft>
          <a:spcPct val="0"/>
        </a:spcAft>
        <a:buFont typeface="Arial" charset="0"/>
        <a:buChar char="»"/>
        <a:defRPr sz="2100" kern="1200">
          <a:solidFill>
            <a:schemeClr val="tx1"/>
          </a:solidFill>
          <a:latin typeface="+mn-lt"/>
          <a:ea typeface="ＭＳ Ｐゴシック" charset="-128"/>
          <a:cs typeface="+mn-cs"/>
        </a:defRPr>
      </a:lvl5pPr>
      <a:lvl6pPr marL="2633981" indent="-239453" algn="l" defTabSz="478906" rtl="0" eaLnBrk="1" latinLnBrk="0" hangingPunct="1">
        <a:spcBef>
          <a:spcPct val="20000"/>
        </a:spcBef>
        <a:buFont typeface="Arial"/>
        <a:buChar char="•"/>
        <a:defRPr sz="2100" kern="1200">
          <a:solidFill>
            <a:schemeClr val="tx1"/>
          </a:solidFill>
          <a:latin typeface="+mn-lt"/>
          <a:ea typeface="+mn-ea"/>
          <a:cs typeface="+mn-cs"/>
        </a:defRPr>
      </a:lvl6pPr>
      <a:lvl7pPr marL="3112887" indent="-239453" algn="l" defTabSz="478906" rtl="0" eaLnBrk="1" latinLnBrk="0" hangingPunct="1">
        <a:spcBef>
          <a:spcPct val="20000"/>
        </a:spcBef>
        <a:buFont typeface="Arial"/>
        <a:buChar char="•"/>
        <a:defRPr sz="2100" kern="1200">
          <a:solidFill>
            <a:schemeClr val="tx1"/>
          </a:solidFill>
          <a:latin typeface="+mn-lt"/>
          <a:ea typeface="+mn-ea"/>
          <a:cs typeface="+mn-cs"/>
        </a:defRPr>
      </a:lvl7pPr>
      <a:lvl8pPr marL="3591793" indent="-239453" algn="l" defTabSz="478906" rtl="0" eaLnBrk="1" latinLnBrk="0" hangingPunct="1">
        <a:spcBef>
          <a:spcPct val="20000"/>
        </a:spcBef>
        <a:buFont typeface="Arial"/>
        <a:buChar char="•"/>
        <a:defRPr sz="2100" kern="1200">
          <a:solidFill>
            <a:schemeClr val="tx1"/>
          </a:solidFill>
          <a:latin typeface="+mn-lt"/>
          <a:ea typeface="+mn-ea"/>
          <a:cs typeface="+mn-cs"/>
        </a:defRPr>
      </a:lvl8pPr>
      <a:lvl9pPr marL="4070699" indent="-239453" algn="l" defTabSz="478906"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906" rtl="0" eaLnBrk="1" latinLnBrk="0" hangingPunct="1">
        <a:defRPr sz="1900" kern="1200">
          <a:solidFill>
            <a:schemeClr val="tx1"/>
          </a:solidFill>
          <a:latin typeface="+mn-lt"/>
          <a:ea typeface="+mn-ea"/>
          <a:cs typeface="+mn-cs"/>
        </a:defRPr>
      </a:lvl1pPr>
      <a:lvl2pPr marL="478906" algn="l" defTabSz="478906" rtl="0" eaLnBrk="1" latinLnBrk="0" hangingPunct="1">
        <a:defRPr sz="1900" kern="1200">
          <a:solidFill>
            <a:schemeClr val="tx1"/>
          </a:solidFill>
          <a:latin typeface="+mn-lt"/>
          <a:ea typeface="+mn-ea"/>
          <a:cs typeface="+mn-cs"/>
        </a:defRPr>
      </a:lvl2pPr>
      <a:lvl3pPr marL="957811" algn="l" defTabSz="478906" rtl="0" eaLnBrk="1" latinLnBrk="0" hangingPunct="1">
        <a:defRPr sz="1900" kern="1200">
          <a:solidFill>
            <a:schemeClr val="tx1"/>
          </a:solidFill>
          <a:latin typeface="+mn-lt"/>
          <a:ea typeface="+mn-ea"/>
          <a:cs typeface="+mn-cs"/>
        </a:defRPr>
      </a:lvl3pPr>
      <a:lvl4pPr marL="1436717" algn="l" defTabSz="478906" rtl="0" eaLnBrk="1" latinLnBrk="0" hangingPunct="1">
        <a:defRPr sz="1900" kern="1200">
          <a:solidFill>
            <a:schemeClr val="tx1"/>
          </a:solidFill>
          <a:latin typeface="+mn-lt"/>
          <a:ea typeface="+mn-ea"/>
          <a:cs typeface="+mn-cs"/>
        </a:defRPr>
      </a:lvl4pPr>
      <a:lvl5pPr marL="1915623" algn="l" defTabSz="478906" rtl="0" eaLnBrk="1" latinLnBrk="0" hangingPunct="1">
        <a:defRPr sz="1900" kern="1200">
          <a:solidFill>
            <a:schemeClr val="tx1"/>
          </a:solidFill>
          <a:latin typeface="+mn-lt"/>
          <a:ea typeface="+mn-ea"/>
          <a:cs typeface="+mn-cs"/>
        </a:defRPr>
      </a:lvl5pPr>
      <a:lvl6pPr marL="2394529" algn="l" defTabSz="478906" rtl="0" eaLnBrk="1" latinLnBrk="0" hangingPunct="1">
        <a:defRPr sz="1900" kern="1200">
          <a:solidFill>
            <a:schemeClr val="tx1"/>
          </a:solidFill>
          <a:latin typeface="+mn-lt"/>
          <a:ea typeface="+mn-ea"/>
          <a:cs typeface="+mn-cs"/>
        </a:defRPr>
      </a:lvl6pPr>
      <a:lvl7pPr marL="2873434" algn="l" defTabSz="478906" rtl="0" eaLnBrk="1" latinLnBrk="0" hangingPunct="1">
        <a:defRPr sz="1900" kern="1200">
          <a:solidFill>
            <a:schemeClr val="tx1"/>
          </a:solidFill>
          <a:latin typeface="+mn-lt"/>
          <a:ea typeface="+mn-ea"/>
          <a:cs typeface="+mn-cs"/>
        </a:defRPr>
      </a:lvl7pPr>
      <a:lvl8pPr marL="3352340" algn="l" defTabSz="478906" rtl="0" eaLnBrk="1" latinLnBrk="0" hangingPunct="1">
        <a:defRPr sz="1900" kern="1200">
          <a:solidFill>
            <a:schemeClr val="tx1"/>
          </a:solidFill>
          <a:latin typeface="+mn-lt"/>
          <a:ea typeface="+mn-ea"/>
          <a:cs typeface="+mn-cs"/>
        </a:defRPr>
      </a:lvl8pPr>
      <a:lvl9pPr marL="3831246" algn="l" defTabSz="47890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ishaonline_2010@yahoo.com" TargetMode="External"/><Relationship Id="rId7"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tmp"/><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2F4D8"/>
            </a:gs>
          </a:gsLst>
          <a:lin ang="5400000" scaled="1"/>
        </a:gradFill>
        <a:effectLst/>
      </p:bgPr>
    </p:bg>
    <p:spTree>
      <p:nvGrpSpPr>
        <p:cNvPr id="1" name=""/>
        <p:cNvGrpSpPr/>
        <p:nvPr/>
      </p:nvGrpSpPr>
      <p:grpSpPr>
        <a:xfrm>
          <a:off x="0" y="0"/>
          <a:ext cx="0" cy="0"/>
          <a:chOff x="0" y="0"/>
          <a:chExt cx="0" cy="0"/>
        </a:xfrm>
      </p:grpSpPr>
      <p:sp>
        <p:nvSpPr>
          <p:cNvPr id="2194" name="Text Box 146"/>
          <p:cNvSpPr txBox="1">
            <a:spLocks noChangeArrowheads="1"/>
          </p:cNvSpPr>
          <p:nvPr/>
        </p:nvSpPr>
        <p:spPr bwMode="auto">
          <a:xfrm>
            <a:off x="1648047" y="159142"/>
            <a:ext cx="6113721" cy="1108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FFBF0B">
                      <a:alpha val="74998"/>
                    </a:srgbClr>
                  </a:outerShdw>
                </a:effectLst>
              </a14:hiddenEffects>
            </a:ext>
          </a:extLst>
        </p:spPr>
        <p:txBody>
          <a:bodyPr wrap="square" lIns="15570" tIns="7785" rIns="15570" bIns="7785">
            <a:prstTxWarp prst="textNoShape">
              <a:avLst/>
            </a:prstTxWarp>
            <a:spAutoFit/>
          </a:bodyPr>
          <a:lstStyle/>
          <a:p>
            <a:pPr algn="ctr" defTabSz="156013"/>
            <a:r>
              <a:rPr lang="en-GB" sz="1600" b="1" dirty="0" smtClean="0">
                <a:effectLst/>
              </a:rPr>
              <a:t>A cross cultures Attitudes towards </a:t>
            </a:r>
            <a:r>
              <a:rPr lang="en-GB" sz="1600" b="1" dirty="0">
                <a:effectLst/>
              </a:rPr>
              <a:t>people with Intellectual </a:t>
            </a:r>
            <a:r>
              <a:rPr lang="en-GB" sz="1600" b="1" dirty="0" smtClean="0">
                <a:effectLst/>
              </a:rPr>
              <a:t>Disability </a:t>
            </a:r>
            <a:endParaRPr lang="en-GB" sz="1600" b="1" dirty="0">
              <a:effectLst/>
            </a:endParaRPr>
          </a:p>
          <a:p>
            <a:pPr algn="ctr" defTabSz="156013"/>
            <a:r>
              <a:rPr lang="en-US" sz="1200" i="1" dirty="0" smtClean="0">
                <a:effectLst/>
              </a:rPr>
              <a:t>Aisha A M Benomir </a:t>
            </a:r>
          </a:p>
          <a:p>
            <a:pPr algn="ctr" defTabSz="156013"/>
            <a:r>
              <a:rPr lang="en-US" sz="1200" dirty="0" smtClean="0">
                <a:effectLst/>
                <a:hlinkClick r:id="rId3"/>
              </a:rPr>
              <a:t>Aishaonline_2010@yahoo.com</a:t>
            </a:r>
            <a:endParaRPr lang="en-US" sz="1200" dirty="0" smtClean="0">
              <a:effectLst/>
            </a:endParaRPr>
          </a:p>
          <a:p>
            <a:pPr algn="ctr" defTabSz="156013"/>
            <a:r>
              <a:rPr lang="en-US" sz="1200" dirty="0" smtClean="0">
                <a:effectLst/>
              </a:rPr>
              <a:t>The University of Sheffield (UK)</a:t>
            </a:r>
          </a:p>
          <a:p>
            <a:pPr algn="ctr" defTabSz="156013"/>
            <a:r>
              <a:rPr lang="en-US" sz="1200" dirty="0" smtClean="0">
                <a:effectLst/>
              </a:rPr>
              <a:t>Student’s sponsor: University  of </a:t>
            </a:r>
            <a:r>
              <a:rPr lang="en-US" sz="1200" dirty="0">
                <a:effectLst/>
              </a:rPr>
              <a:t> </a:t>
            </a:r>
            <a:r>
              <a:rPr lang="en-US" sz="1200" dirty="0" smtClean="0">
                <a:effectLst/>
              </a:rPr>
              <a:t>Sebha (Libya)</a:t>
            </a:r>
            <a:endParaRPr lang="en-US" sz="1200" dirty="0">
              <a:effectLst/>
            </a:endParaRPr>
          </a:p>
          <a:p>
            <a:pPr algn="ctr" defTabSz="156013"/>
            <a:endParaRPr lang="en-US" sz="700" dirty="0">
              <a:effectLst/>
            </a:endParaRPr>
          </a:p>
        </p:txBody>
      </p:sp>
      <p:sp>
        <p:nvSpPr>
          <p:cNvPr id="2195" name="Text Box 147"/>
          <p:cNvSpPr txBox="1">
            <a:spLocks noChangeArrowheads="1"/>
          </p:cNvSpPr>
          <p:nvPr/>
        </p:nvSpPr>
        <p:spPr bwMode="auto">
          <a:xfrm>
            <a:off x="134627" y="1643203"/>
            <a:ext cx="2480083" cy="915968"/>
          </a:xfrm>
          <a:prstGeom prst="rect">
            <a:avLst/>
          </a:prstGeom>
          <a:solidFill>
            <a:schemeClr val="bg1"/>
          </a:solidFill>
          <a:ln>
            <a:noFill/>
          </a:ln>
          <a:effectLst/>
          <a:extLst/>
        </p:spPr>
        <p:txBody>
          <a:bodyPr wrap="square" lIns="15570" tIns="7785" rIns="15570" bIns="7785">
            <a:prstTxWarp prst="textNoShape">
              <a:avLst/>
            </a:prstTxWarp>
            <a:spAutoFit/>
          </a:bodyPr>
          <a:lstStyle/>
          <a:p>
            <a:r>
              <a:rPr lang="en-AU" sz="650" dirty="0">
                <a:effectLst/>
              </a:rPr>
              <a:t> It is estimated that from 3% to 10% of the world population suffer from some kind of disability </a:t>
            </a:r>
            <a:r>
              <a:rPr lang="en-AU" sz="650" dirty="0" smtClean="0">
                <a:effectLst/>
              </a:rPr>
              <a:t>,This </a:t>
            </a:r>
            <a:r>
              <a:rPr lang="en-AU" sz="650" dirty="0">
                <a:effectLst/>
              </a:rPr>
              <a:t>percentage of disability in the developing countries is as high as 12.3%; while World Health Organisation put the percentage of disability as 10% of the world population (80% of which is in the developing countries (Karr, </a:t>
            </a:r>
            <a:r>
              <a:rPr lang="en-AU" sz="650" dirty="0" smtClean="0">
                <a:effectLst/>
              </a:rPr>
              <a:t>2011). Daruwalla </a:t>
            </a:r>
            <a:r>
              <a:rPr lang="en-AU" sz="650" dirty="0">
                <a:effectLst/>
              </a:rPr>
              <a:t>&amp; Darcy( 2005)has pointed out that </a:t>
            </a:r>
            <a:r>
              <a:rPr lang="en-GB" sz="650" dirty="0">
                <a:effectLst/>
              </a:rPr>
              <a:t>Disability is not a problem or an obstacle within the disabled him/herself, but is also an obstacle within the other(s) who deny the possibility of readjustment and rehabilitation of those people with ID and reintegrating them into the society.</a:t>
            </a:r>
            <a:endParaRPr lang="en-US" sz="650" dirty="0">
              <a:effectLst/>
            </a:endParaRPr>
          </a:p>
        </p:txBody>
      </p:sp>
      <p:sp>
        <p:nvSpPr>
          <p:cNvPr id="2196" name="Text Box 148"/>
          <p:cNvSpPr txBox="1">
            <a:spLocks noChangeArrowheads="1"/>
          </p:cNvSpPr>
          <p:nvPr/>
        </p:nvSpPr>
        <p:spPr bwMode="auto">
          <a:xfrm>
            <a:off x="4501197" y="981273"/>
            <a:ext cx="110791" cy="28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28" tIns="27415" rIns="54828" bIns="27415">
            <a:spAutoFit/>
          </a:bodyPr>
          <a:lstStyle>
            <a:lvl1pPr defTabSz="2154238">
              <a:defRPr sz="2400">
                <a:solidFill>
                  <a:schemeClr val="tx1"/>
                </a:solidFill>
                <a:latin typeface="Times New Roman" charset="0"/>
                <a:ea typeface="ＭＳ Ｐゴシック" charset="0"/>
              </a:defRPr>
            </a:lvl1pPr>
            <a:lvl2pPr marL="1076325" defTabSz="2154238">
              <a:defRPr sz="2400">
                <a:solidFill>
                  <a:schemeClr val="tx1"/>
                </a:solidFill>
                <a:latin typeface="Times New Roman" charset="0"/>
                <a:ea typeface="ＭＳ Ｐゴシック" charset="0"/>
              </a:defRPr>
            </a:lvl2pPr>
            <a:lvl3pPr marL="2154238" defTabSz="2154238">
              <a:defRPr sz="2400">
                <a:solidFill>
                  <a:schemeClr val="tx1"/>
                </a:solidFill>
                <a:latin typeface="Times New Roman" charset="0"/>
                <a:ea typeface="ＭＳ Ｐゴシック" charset="0"/>
              </a:defRPr>
            </a:lvl3pPr>
            <a:lvl4pPr marL="3230563" defTabSz="2154238">
              <a:defRPr sz="2400">
                <a:solidFill>
                  <a:schemeClr val="tx1"/>
                </a:solidFill>
                <a:latin typeface="Times New Roman" charset="0"/>
                <a:ea typeface="ＭＳ Ｐゴシック" charset="0"/>
              </a:defRPr>
            </a:lvl4pPr>
            <a:lvl5pPr marL="4308475" defTabSz="2154238">
              <a:defRPr sz="2400">
                <a:solidFill>
                  <a:schemeClr val="tx1"/>
                </a:solidFill>
                <a:latin typeface="Times New Roman" charset="0"/>
                <a:ea typeface="ＭＳ Ｐゴシック" charset="0"/>
              </a:defRPr>
            </a:lvl5pPr>
            <a:lvl6pPr marL="4765675" defTabSz="2154238" eaLnBrk="0" fontAlgn="base" hangingPunct="0">
              <a:spcBef>
                <a:spcPct val="0"/>
              </a:spcBef>
              <a:spcAft>
                <a:spcPct val="0"/>
              </a:spcAft>
              <a:defRPr sz="2400">
                <a:solidFill>
                  <a:schemeClr val="tx1"/>
                </a:solidFill>
                <a:latin typeface="Times New Roman" charset="0"/>
                <a:ea typeface="ＭＳ Ｐゴシック" charset="0"/>
              </a:defRPr>
            </a:lvl6pPr>
            <a:lvl7pPr marL="5222875" defTabSz="2154238" eaLnBrk="0" fontAlgn="base" hangingPunct="0">
              <a:spcBef>
                <a:spcPct val="0"/>
              </a:spcBef>
              <a:spcAft>
                <a:spcPct val="0"/>
              </a:spcAft>
              <a:defRPr sz="2400">
                <a:solidFill>
                  <a:schemeClr val="tx1"/>
                </a:solidFill>
                <a:latin typeface="Times New Roman" charset="0"/>
                <a:ea typeface="ＭＳ Ｐゴシック" charset="0"/>
              </a:defRPr>
            </a:lvl7pPr>
            <a:lvl8pPr marL="5680075" defTabSz="2154238" eaLnBrk="0" fontAlgn="base" hangingPunct="0">
              <a:spcBef>
                <a:spcPct val="0"/>
              </a:spcBef>
              <a:spcAft>
                <a:spcPct val="0"/>
              </a:spcAft>
              <a:defRPr sz="2400">
                <a:solidFill>
                  <a:schemeClr val="tx1"/>
                </a:solidFill>
                <a:latin typeface="Times New Roman" charset="0"/>
                <a:ea typeface="ＭＳ Ｐゴシック" charset="0"/>
              </a:defRPr>
            </a:lvl8pPr>
            <a:lvl9pPr marL="6137275" defTabSz="215423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endParaRPr lang="en-US" sz="1500">
              <a:effectLst/>
              <a:latin typeface="Pegasus" charset="0"/>
              <a:cs typeface="+mn-cs"/>
            </a:endParaRPr>
          </a:p>
        </p:txBody>
      </p:sp>
      <p:sp>
        <p:nvSpPr>
          <p:cNvPr id="2198" name="Text Box 150"/>
          <p:cNvSpPr txBox="1">
            <a:spLocks noChangeArrowheads="1"/>
          </p:cNvSpPr>
          <p:nvPr/>
        </p:nvSpPr>
        <p:spPr bwMode="auto">
          <a:xfrm rot="10800000" flipV="1">
            <a:off x="6978380" y="4006617"/>
            <a:ext cx="2698494" cy="701696"/>
          </a:xfrm>
          <a:prstGeom prst="rect">
            <a:avLst/>
          </a:prstGeom>
          <a:solidFill>
            <a:schemeClr val="bg1"/>
          </a:solidFill>
          <a:ln>
            <a:noFill/>
          </a:ln>
          <a:effectLst/>
          <a:extLs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6550" tIns="27415" rIns="46550" bIns="27415">
            <a:prstTxWarp prst="textNoShape">
              <a:avLst/>
            </a:prstTxWarp>
            <a:spAutoFit/>
          </a:bodyPr>
          <a:lstStyle/>
          <a:p>
            <a:pPr algn="just"/>
            <a:r>
              <a:rPr lang="en-GB" sz="700" dirty="0" smtClean="0">
                <a:effectLst/>
              </a:rPr>
              <a:t>A cross </a:t>
            </a:r>
            <a:r>
              <a:rPr lang="en-GB" sz="700" dirty="0">
                <a:effectLst/>
              </a:rPr>
              <a:t>cultural </a:t>
            </a:r>
            <a:r>
              <a:rPr lang="en-GB" sz="700" dirty="0" smtClean="0">
                <a:effectLst/>
              </a:rPr>
              <a:t>investigation using Demographic </a:t>
            </a:r>
            <a:r>
              <a:rPr lang="en-GB" sz="700" dirty="0">
                <a:effectLst/>
              </a:rPr>
              <a:t>integration, gender, role and Academic Discipline, were measured in order to check their influence on the attitude towards people </a:t>
            </a:r>
            <a:r>
              <a:rPr lang="en-GB" sz="700" dirty="0" smtClean="0">
                <a:effectLst/>
              </a:rPr>
              <a:t>with ID. The study showed that there </a:t>
            </a:r>
            <a:r>
              <a:rPr lang="en-GB" sz="700" dirty="0">
                <a:effectLst/>
              </a:rPr>
              <a:t>were significant differences between Libyan and the British samples the British have more favourable attitudes towards Empowerment, Sheltering and Similarity for people with ID. </a:t>
            </a:r>
          </a:p>
        </p:txBody>
      </p:sp>
      <p:sp>
        <p:nvSpPr>
          <p:cNvPr id="2200" name="Text Box 152"/>
          <p:cNvSpPr txBox="1">
            <a:spLocks noChangeArrowheads="1"/>
          </p:cNvSpPr>
          <p:nvPr/>
        </p:nvSpPr>
        <p:spPr bwMode="auto">
          <a:xfrm rot="10800000" flipV="1">
            <a:off x="6945740" y="5818796"/>
            <a:ext cx="2723182" cy="823722"/>
          </a:xfrm>
          <a:prstGeom prst="rect">
            <a:avLst/>
          </a:prstGeom>
          <a:solidFill>
            <a:schemeClr val="bg1"/>
          </a:solidFill>
          <a:ln>
            <a:noFill/>
          </a:ln>
          <a:effectLst/>
          <a:extLs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3275" tIns="11638" rIns="23275" bIns="11638">
            <a:prstTxWarp prst="textNoShape">
              <a:avLst/>
            </a:prstTxWarp>
            <a:spAutoFit/>
          </a:bodyPr>
          <a:lstStyle/>
          <a:p>
            <a:pPr algn="just"/>
            <a:r>
              <a:rPr lang="en-GB" sz="650" dirty="0">
                <a:effectLst/>
              </a:rPr>
              <a:t>Bracken, B. a., &amp; Barona, a. (1991). State of the Art Procedures for Translating, Validating and Using Psychoeducational Tests in Cross-Cultural Assessment. School Psychology International, 12(1-2), 119–132.</a:t>
            </a:r>
          </a:p>
          <a:p>
            <a:pPr algn="just"/>
            <a:r>
              <a:rPr lang="en-GB" sz="650" dirty="0">
                <a:effectLst/>
              </a:rPr>
              <a:t>Daruwalla, P., &amp; Darcy, S. (2005). Personal and societal attitudes to disability. Annals of Tourism Research, 32(3), 549–570. </a:t>
            </a:r>
          </a:p>
          <a:p>
            <a:pPr algn="just"/>
            <a:r>
              <a:rPr lang="en-GB" sz="650" dirty="0">
                <a:effectLst/>
              </a:rPr>
              <a:t>Henry, D., Keys, C., &amp; Jopp, D. (1998). The Community Living Attitudes Scale – Mental Retardation Version Reference Manua. University of Illinois at Chicago,Chicago.</a:t>
            </a:r>
          </a:p>
        </p:txBody>
      </p:sp>
      <p:sp>
        <p:nvSpPr>
          <p:cNvPr id="2209" name="Text Box 161"/>
          <p:cNvSpPr txBox="1">
            <a:spLocks noChangeArrowheads="1"/>
          </p:cNvSpPr>
          <p:nvPr/>
        </p:nvSpPr>
        <p:spPr bwMode="auto">
          <a:xfrm>
            <a:off x="134627" y="2937695"/>
            <a:ext cx="2490908" cy="808247"/>
          </a:xfrm>
          <a:prstGeom prst="rect">
            <a:avLst/>
          </a:prstGeom>
          <a:solidFill>
            <a:schemeClr val="bg1"/>
          </a:solidFill>
          <a:ln>
            <a:noFill/>
          </a:ln>
          <a:effectLst/>
          <a:extLs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5570" tIns="7785" rIns="15570" bIns="7785">
            <a:prstTxWarp prst="textNoShape">
              <a:avLst/>
            </a:prstTxWarp>
            <a:spAutoFit/>
          </a:bodyPr>
          <a:lstStyle/>
          <a:p>
            <a:pPr defTabSz="156013"/>
            <a:r>
              <a:rPr lang="en-GB" sz="650" dirty="0" smtClean="0">
                <a:effectLst/>
              </a:rPr>
              <a:t>This </a:t>
            </a:r>
            <a:r>
              <a:rPr lang="en-GB" sz="650" dirty="0">
                <a:effectLst/>
              </a:rPr>
              <a:t>study aims to </a:t>
            </a:r>
            <a:r>
              <a:rPr lang="en-GB" sz="650" dirty="0" smtClean="0">
                <a:effectLst/>
              </a:rPr>
              <a:t>measure the </a:t>
            </a:r>
            <a:r>
              <a:rPr lang="en-GB" sz="650" dirty="0">
                <a:effectLst/>
              </a:rPr>
              <a:t>attitudes of the staff in special schools/students (in Libya and the UK) toward people with intellectual </a:t>
            </a:r>
            <a:r>
              <a:rPr lang="en-GB" sz="650" dirty="0" smtClean="0">
                <a:effectLst/>
              </a:rPr>
              <a:t>disability and if they </a:t>
            </a:r>
            <a:r>
              <a:rPr lang="en-GB" sz="650" dirty="0">
                <a:effectLst/>
              </a:rPr>
              <a:t>are affected by:</a:t>
            </a:r>
          </a:p>
          <a:p>
            <a:pPr defTabSz="156013"/>
            <a:r>
              <a:rPr lang="en-GB" sz="650" dirty="0">
                <a:effectLst/>
              </a:rPr>
              <a:t>o	Gender (male, female)</a:t>
            </a:r>
          </a:p>
          <a:p>
            <a:pPr defTabSz="156013"/>
            <a:r>
              <a:rPr lang="en-GB" sz="650" dirty="0">
                <a:effectLst/>
              </a:rPr>
              <a:t>o	 Participants’ roles </a:t>
            </a:r>
            <a:r>
              <a:rPr lang="en-GB" sz="650" dirty="0" smtClean="0">
                <a:effectLst/>
              </a:rPr>
              <a:t>(University Students &amp; staff </a:t>
            </a:r>
            <a:r>
              <a:rPr lang="en-GB" sz="650" dirty="0">
                <a:effectLst/>
              </a:rPr>
              <a:t>at special </a:t>
            </a:r>
            <a:r>
              <a:rPr lang="en-GB" sz="650" dirty="0" smtClean="0">
                <a:effectLst/>
              </a:rPr>
              <a:t>schools)</a:t>
            </a:r>
            <a:endParaRPr lang="en-GB" sz="650" dirty="0">
              <a:effectLst/>
            </a:endParaRPr>
          </a:p>
          <a:p>
            <a:pPr defTabSz="156013"/>
            <a:r>
              <a:rPr lang="en-GB" sz="650" dirty="0">
                <a:effectLst/>
              </a:rPr>
              <a:t>o	Their  background (Mathematics &amp; Psychology students)</a:t>
            </a:r>
          </a:p>
          <a:p>
            <a:pPr defTabSz="156013"/>
            <a:r>
              <a:rPr lang="en-GB" sz="650" dirty="0">
                <a:effectLst/>
              </a:rPr>
              <a:t>o	  The daily contact with people </a:t>
            </a:r>
            <a:r>
              <a:rPr lang="en-GB" sz="650" dirty="0" smtClean="0">
                <a:effectLst/>
              </a:rPr>
              <a:t>with Intellectual Disability ( ID)</a:t>
            </a:r>
            <a:endParaRPr lang="en-GB" sz="650" dirty="0">
              <a:effectLst/>
            </a:endParaRPr>
          </a:p>
          <a:p>
            <a:pPr defTabSz="156013"/>
            <a:endParaRPr lang="en-US" dirty="0">
              <a:effectLst/>
            </a:endParaRPr>
          </a:p>
        </p:txBody>
      </p:sp>
      <p:sp>
        <p:nvSpPr>
          <p:cNvPr id="2210" name="Text Box 162"/>
          <p:cNvSpPr txBox="1">
            <a:spLocks noChangeArrowheads="1"/>
          </p:cNvSpPr>
          <p:nvPr/>
        </p:nvSpPr>
        <p:spPr bwMode="auto">
          <a:xfrm>
            <a:off x="95305" y="1444625"/>
            <a:ext cx="2484382" cy="162003"/>
          </a:xfrm>
          <a:prstGeom prst="rect">
            <a:avLst/>
          </a:prstGeom>
          <a:solidFill>
            <a:schemeClr val="tx2">
              <a:lumMod val="40000"/>
              <a:lumOff val="60000"/>
              <a:alpha val="99000"/>
            </a:schemeClr>
          </a:solidFill>
          <a:ln>
            <a:solidFill>
              <a:schemeClr val="tx1"/>
            </a:solidFill>
          </a:ln>
          <a:effectLst/>
          <a:extLst/>
        </p:spPr>
        <p:txBody>
          <a:bodyPr lIns="23275" tIns="11638" rIns="23275" bIns="11638">
            <a:spAutoFit/>
          </a:bodyPr>
          <a:lstStyle/>
          <a:p>
            <a:pPr algn="ctr">
              <a:defRPr/>
            </a:pPr>
            <a:r>
              <a:rPr lang="en-GB" sz="900" dirty="0" smtClean="0"/>
              <a:t>INTERUDUCTION:</a:t>
            </a:r>
            <a:endParaRPr lang="en-US" sz="900" dirty="0">
              <a:solidFill>
                <a:srgbClr val="008000"/>
              </a:solidFill>
              <a:effectLst/>
              <a:ea typeface="ＭＳ Ｐゴシック" charset="0"/>
              <a:cs typeface="+mn-cs"/>
            </a:endParaRPr>
          </a:p>
        </p:txBody>
      </p:sp>
      <p:sp>
        <p:nvSpPr>
          <p:cNvPr id="2211" name="Text Box 163"/>
          <p:cNvSpPr txBox="1">
            <a:spLocks noChangeArrowheads="1"/>
          </p:cNvSpPr>
          <p:nvPr/>
        </p:nvSpPr>
        <p:spPr bwMode="auto">
          <a:xfrm>
            <a:off x="123800" y="2605482"/>
            <a:ext cx="2501735" cy="177392"/>
          </a:xfrm>
          <a:prstGeom prst="rect">
            <a:avLst/>
          </a:prstGeom>
          <a:solidFill>
            <a:schemeClr val="tx2">
              <a:lumMod val="40000"/>
              <a:lumOff val="60000"/>
            </a:schemeClr>
          </a:solidFill>
          <a:ln>
            <a:solidFill>
              <a:schemeClr val="tx1"/>
            </a:solidFill>
          </a:ln>
          <a:effectLst/>
          <a:extLst/>
        </p:spPr>
        <p:txBody>
          <a:bodyPr wrap="square" lIns="23275" tIns="11638" rIns="23275" bIns="11638">
            <a:spAutoFit/>
          </a:bodyPr>
          <a:lstStyle/>
          <a:p>
            <a:pPr algn="ctr">
              <a:defRPr/>
            </a:pPr>
            <a:r>
              <a:rPr lang="en-GB" sz="1000" dirty="0"/>
              <a:t>OBJECTIVE:</a:t>
            </a:r>
            <a:endParaRPr lang="en-US" sz="1000" dirty="0">
              <a:solidFill>
                <a:srgbClr val="008000"/>
              </a:solidFill>
              <a:effectLst/>
              <a:ea typeface="ＭＳ Ｐゴシック" charset="0"/>
            </a:endParaRPr>
          </a:p>
        </p:txBody>
      </p:sp>
      <p:sp>
        <p:nvSpPr>
          <p:cNvPr id="2213" name="Text Box 165"/>
          <p:cNvSpPr txBox="1">
            <a:spLocks noChangeArrowheads="1"/>
          </p:cNvSpPr>
          <p:nvPr/>
        </p:nvSpPr>
        <p:spPr bwMode="auto">
          <a:xfrm>
            <a:off x="6978380" y="3687869"/>
            <a:ext cx="2646682" cy="162003"/>
          </a:xfrm>
          <a:prstGeom prst="rect">
            <a:avLst/>
          </a:prstGeom>
          <a:solidFill>
            <a:schemeClr val="tx2">
              <a:lumMod val="40000"/>
              <a:lumOff val="60000"/>
            </a:schemeClr>
          </a:solidFill>
          <a:ln>
            <a:solidFill>
              <a:schemeClr val="tx1"/>
            </a:solidFill>
          </a:ln>
          <a:effectLst/>
          <a:extLst/>
        </p:spPr>
        <p:txBody>
          <a:bodyPr wrap="square" lIns="23275" tIns="11638" rIns="23275" bIns="11638">
            <a:spAutoFit/>
          </a:bodyPr>
          <a:lstStyle>
            <a:defPPr>
              <a:defRPr lang="en-US"/>
            </a:defPPr>
            <a:lvl1pPr algn="ctr">
              <a:defRPr sz="900"/>
            </a:lvl1pPr>
          </a:lstStyle>
          <a:p>
            <a:r>
              <a:rPr lang="en-GB" dirty="0"/>
              <a:t>CONCLUSIONS:</a:t>
            </a:r>
            <a:endParaRPr lang="en-US" dirty="0"/>
          </a:p>
        </p:txBody>
      </p:sp>
      <p:sp>
        <p:nvSpPr>
          <p:cNvPr id="2214" name="Text Box 166"/>
          <p:cNvSpPr txBox="1">
            <a:spLocks noChangeArrowheads="1"/>
          </p:cNvSpPr>
          <p:nvPr/>
        </p:nvSpPr>
        <p:spPr bwMode="auto">
          <a:xfrm>
            <a:off x="6930086" y="4856165"/>
            <a:ext cx="2754490" cy="177392"/>
          </a:xfrm>
          <a:prstGeom prst="rect">
            <a:avLst/>
          </a:prstGeom>
          <a:solidFill>
            <a:schemeClr val="tx2">
              <a:lumMod val="40000"/>
              <a:lumOff val="60000"/>
            </a:schemeClr>
          </a:solidFill>
          <a:ln>
            <a:solidFill>
              <a:schemeClr val="tx1"/>
            </a:solidFill>
          </a:ln>
          <a:effectLst/>
          <a:extLst/>
        </p:spPr>
        <p:txBody>
          <a:bodyPr wrap="square" lIns="23275" tIns="11638" rIns="23275" bIns="11638">
            <a:spAutoFit/>
          </a:bodyPr>
          <a:lstStyle>
            <a:defPPr>
              <a:defRPr lang="en-US"/>
            </a:defPPr>
            <a:lvl1pPr algn="ctr">
              <a:defRPr sz="1000"/>
            </a:lvl1pPr>
          </a:lstStyle>
          <a:p>
            <a:r>
              <a:rPr lang="en-US" altLang="en-US" dirty="0" smtClean="0"/>
              <a:t>ACKNOWEDDGMENT</a:t>
            </a:r>
            <a:endParaRPr lang="en-US" altLang="en-US" dirty="0"/>
          </a:p>
        </p:txBody>
      </p:sp>
      <p:sp>
        <p:nvSpPr>
          <p:cNvPr id="2215" name="Text Box 167"/>
          <p:cNvSpPr txBox="1">
            <a:spLocks noChangeArrowheads="1"/>
          </p:cNvSpPr>
          <p:nvPr/>
        </p:nvSpPr>
        <p:spPr bwMode="auto">
          <a:xfrm>
            <a:off x="6930086" y="5588074"/>
            <a:ext cx="2783670" cy="177392"/>
          </a:xfrm>
          <a:prstGeom prst="rect">
            <a:avLst/>
          </a:prstGeom>
          <a:solidFill>
            <a:schemeClr val="tx2">
              <a:lumMod val="40000"/>
              <a:lumOff val="60000"/>
            </a:schemeClr>
          </a:solidFill>
          <a:ln>
            <a:solidFill>
              <a:schemeClr val="tx1"/>
            </a:solidFill>
          </a:ln>
          <a:effectLst/>
          <a:extLst/>
        </p:spPr>
        <p:txBody>
          <a:bodyPr wrap="square" lIns="23275" tIns="11638" rIns="23275" bIns="11638">
            <a:spAutoFit/>
          </a:bodyPr>
          <a:lstStyle/>
          <a:p>
            <a:pPr algn="ctr"/>
            <a:r>
              <a:rPr lang="en-US" altLang="en-US" sz="1000" b="1" dirty="0" smtClean="0"/>
              <a:t>REFERNCES</a:t>
            </a:r>
            <a:endParaRPr lang="en-US" altLang="en-US" sz="1000" b="1" dirty="0">
              <a:solidFill>
                <a:schemeClr val="accent2"/>
              </a:solidFill>
            </a:endParaRPr>
          </a:p>
        </p:txBody>
      </p:sp>
      <p:sp>
        <p:nvSpPr>
          <p:cNvPr id="26" name="TextBox 25"/>
          <p:cNvSpPr txBox="1"/>
          <p:nvPr/>
        </p:nvSpPr>
        <p:spPr>
          <a:xfrm rot="10800000" flipV="1">
            <a:off x="6981076" y="5120566"/>
            <a:ext cx="2732680" cy="423617"/>
          </a:xfrm>
          <a:prstGeom prst="rect">
            <a:avLst/>
          </a:prstGeom>
          <a:solidFill>
            <a:schemeClr val="bg1"/>
          </a:solidFill>
        </p:spPr>
        <p:txBody>
          <a:bodyPr wrap="square" lIns="23281" tIns="11640" rIns="23281" bIns="11640">
            <a:prstTxWarp prst="textNoShape">
              <a:avLst/>
            </a:prstTxWarp>
            <a:spAutoFit/>
          </a:bodyPr>
          <a:lstStyle/>
          <a:p>
            <a:pPr algn="just"/>
            <a:r>
              <a:rPr lang="en-AU" sz="650" dirty="0">
                <a:effectLst/>
              </a:rPr>
              <a:t>I would take this opportunity to thank my rеsеаrch supеrvіsors Rod Nicolson and Nigel Beail, My mum, my frіеnds, and special thanks  for my husband Mohamed Busefi, Abdollha Benomair аnd Ebtehal Omar intesar Omar  for thеіr support аnd guіdаncе wіthout whіch thіs rеsеаrch would not hаvе bееn possіblе</a:t>
            </a:r>
            <a:endParaRPr lang="en-US" sz="650" dirty="0">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44" y="244826"/>
            <a:ext cx="930577" cy="886284"/>
          </a:xfrm>
          <a:prstGeom prst="rect">
            <a:avLst/>
          </a:prstGeom>
        </p:spPr>
      </p:pic>
      <p:pic>
        <p:nvPicPr>
          <p:cNvPr id="36" name="Picture 35" descr="tuoslogo_key_cmyk letthea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8726" y="138184"/>
            <a:ext cx="1746336" cy="843089"/>
          </a:xfrm>
          <a:prstGeom prst="rect">
            <a:avLst/>
          </a:prstGeom>
          <a:ln>
            <a:noFill/>
          </a:ln>
          <a:effectLst>
            <a:softEdge rad="112500"/>
          </a:effectLst>
        </p:spPr>
      </p:pic>
      <p:sp>
        <p:nvSpPr>
          <p:cNvPr id="3" name="TextBox 2"/>
          <p:cNvSpPr txBox="1"/>
          <p:nvPr/>
        </p:nvSpPr>
        <p:spPr>
          <a:xfrm>
            <a:off x="96030" y="3964900"/>
            <a:ext cx="2609983" cy="2793072"/>
          </a:xfrm>
          <a:prstGeom prst="rect">
            <a:avLst/>
          </a:prstGeom>
          <a:solidFill>
            <a:schemeClr val="bg1"/>
          </a:solidFill>
        </p:spPr>
        <p:txBody>
          <a:bodyPr wrap="square" rtlCol="0">
            <a:spAutoFit/>
          </a:bodyPr>
          <a:lstStyle/>
          <a:p>
            <a:pPr algn="justLow"/>
            <a:r>
              <a:rPr lang="en-GB" sz="650" dirty="0">
                <a:effectLst/>
              </a:rPr>
              <a:t>The study was designed </a:t>
            </a:r>
            <a:r>
              <a:rPr lang="en-GB" sz="650" dirty="0" smtClean="0">
                <a:effectLst/>
              </a:rPr>
              <a:t>as a </a:t>
            </a:r>
            <a:r>
              <a:rPr lang="en-GB" sz="650" dirty="0">
                <a:effectLst/>
              </a:rPr>
              <a:t>cross-cultural study of attitudes to intellectual disability in Libya and in the </a:t>
            </a:r>
            <a:r>
              <a:rPr lang="en-GB" sz="650" dirty="0" smtClean="0">
                <a:effectLst/>
              </a:rPr>
              <a:t>UK.</a:t>
            </a:r>
            <a:r>
              <a:rPr lang="en-AU" sz="650" dirty="0" smtClean="0">
                <a:effectLst/>
              </a:rPr>
              <a:t> </a:t>
            </a:r>
            <a:r>
              <a:rPr lang="en-AU" sz="650" dirty="0">
                <a:effectLst/>
              </a:rPr>
              <a:t>two studies were planned, </a:t>
            </a:r>
            <a:r>
              <a:rPr lang="en-AU" sz="650" dirty="0" smtClean="0">
                <a:effectLst/>
              </a:rPr>
              <a:t>one </a:t>
            </a:r>
            <a:r>
              <a:rPr lang="en-AU" sz="650" dirty="0">
                <a:effectLst/>
              </a:rPr>
              <a:t>in Libya and one in the UK, using the CLAS-MR. Given that most of the research to date has been undertaken with students or within members of the public, I considered important to examine attitudes </a:t>
            </a:r>
            <a:r>
              <a:rPr lang="en-AU" sz="650" dirty="0" smtClean="0">
                <a:effectLst/>
              </a:rPr>
              <a:t>students population, </a:t>
            </a:r>
            <a:r>
              <a:rPr lang="en-AU" sz="650" dirty="0">
                <a:effectLst/>
              </a:rPr>
              <a:t>with the additional refinement of investigating two different disciplines. For the Psychology discipline one would expect a greater understanding of issues of individual differences, intellectual disability, and the importance of positive attitudes, thereby indirectly reducing the social distance from people with ID. By contrast, one would expect students of the natural sciences to have a less well-developed understanding of such issues, and therefore an effectively increased social distance. As a further sector, I also wished to investigate professionals </a:t>
            </a:r>
            <a:r>
              <a:rPr lang="en-AU" sz="650" dirty="0" smtClean="0">
                <a:effectLst/>
              </a:rPr>
              <a:t>at special schools.</a:t>
            </a:r>
          </a:p>
          <a:p>
            <a:pPr algn="justLow"/>
            <a:r>
              <a:rPr lang="en-AU" sz="650" dirty="0" smtClean="0">
                <a:effectLst/>
              </a:rPr>
              <a:t>A random samples from Libya &amp; the UK were tested by </a:t>
            </a:r>
            <a:r>
              <a:rPr lang="en-GB" sz="650" dirty="0">
                <a:effectLst/>
              </a:rPr>
              <a:t>The Community Living Attitudes Scale – </a:t>
            </a:r>
            <a:r>
              <a:rPr lang="en-GB" sz="650" i="1" dirty="0">
                <a:effectLst/>
              </a:rPr>
              <a:t>Mental </a:t>
            </a:r>
            <a:r>
              <a:rPr lang="en-GB" sz="650" i="1" dirty="0" smtClean="0">
                <a:effectLst/>
              </a:rPr>
              <a:t>Retardation </a:t>
            </a:r>
            <a:r>
              <a:rPr lang="en-GB" sz="650" dirty="0" smtClean="0">
                <a:effectLst/>
              </a:rPr>
              <a:t>(</a:t>
            </a:r>
            <a:r>
              <a:rPr lang="en-AU" sz="650" dirty="0" smtClean="0">
                <a:effectLst/>
              </a:rPr>
              <a:t>CLAS-MR) scale. ,For  </a:t>
            </a:r>
            <a:r>
              <a:rPr lang="en-AU" sz="650" dirty="0">
                <a:effectLst/>
              </a:rPr>
              <a:t>recent terminology, the term mental retardation was replaced by Intellectual </a:t>
            </a:r>
            <a:r>
              <a:rPr lang="en-AU" sz="650" dirty="0" smtClean="0">
                <a:effectLst/>
              </a:rPr>
              <a:t>Disability </a:t>
            </a:r>
            <a:r>
              <a:rPr lang="en-GB" sz="650" dirty="0" smtClean="0">
                <a:effectLst/>
              </a:rPr>
              <a:t>The </a:t>
            </a:r>
            <a:r>
              <a:rPr lang="en-GB" sz="650" dirty="0">
                <a:effectLst/>
              </a:rPr>
              <a:t>Community Living Attitudes Scale – </a:t>
            </a:r>
            <a:r>
              <a:rPr lang="en-GB" sz="650" dirty="0" smtClean="0">
                <a:effectLst/>
              </a:rPr>
              <a:t>Intellectual disability (CLAS-ID)</a:t>
            </a:r>
            <a:r>
              <a:rPr lang="en-AU" sz="650" dirty="0" smtClean="0">
                <a:effectLst/>
              </a:rPr>
              <a:t>. </a:t>
            </a:r>
            <a:r>
              <a:rPr lang="en-AU" sz="650" dirty="0">
                <a:effectLst/>
              </a:rPr>
              <a:t>Several US-centric phrases were considered inappropriate for a British respondent, and changes were therefore made as </a:t>
            </a:r>
            <a:r>
              <a:rPr lang="en-AU" sz="650" dirty="0" smtClean="0">
                <a:effectLst/>
              </a:rPr>
              <a:t>appropriate. </a:t>
            </a:r>
            <a:r>
              <a:rPr lang="en-GB" sz="650" dirty="0" smtClean="0">
                <a:effectLst/>
              </a:rPr>
              <a:t>For </a:t>
            </a:r>
            <a:r>
              <a:rPr lang="en-GB" sz="650" dirty="0">
                <a:effectLst/>
              </a:rPr>
              <a:t>the Arab </a:t>
            </a:r>
            <a:r>
              <a:rPr lang="en-GB" sz="650" dirty="0" smtClean="0">
                <a:effectLst/>
              </a:rPr>
              <a:t>participants there </a:t>
            </a:r>
            <a:r>
              <a:rPr lang="en-GB" sz="650" dirty="0">
                <a:effectLst/>
              </a:rPr>
              <a:t>was no available version of the CLAS-MR in Arabic, </a:t>
            </a:r>
            <a:r>
              <a:rPr lang="en-GB" sz="650" dirty="0" smtClean="0">
                <a:effectLst/>
              </a:rPr>
              <a:t>therefore </a:t>
            </a:r>
            <a:r>
              <a:rPr lang="en-GB" sz="650" dirty="0">
                <a:effectLst/>
              </a:rPr>
              <a:t>it was necessary to create one. I used a multi-step translation following the recommendations of   Bracken &amp; Barona, (1991), so as to obtain a valid, robust and reliable instrument as shown See figure 1. </a:t>
            </a:r>
          </a:p>
          <a:p>
            <a:pPr algn="justLow"/>
            <a:endParaRPr lang="en-AU" sz="650" dirty="0">
              <a:effectLst/>
            </a:endParaRPr>
          </a:p>
          <a:p>
            <a:pPr algn="justLow"/>
            <a:endParaRPr lang="en-GB" sz="650" dirty="0">
              <a:effectLst/>
            </a:endParaRPr>
          </a:p>
        </p:txBody>
      </p:sp>
      <p:sp>
        <p:nvSpPr>
          <p:cNvPr id="31" name="Text Box 163"/>
          <p:cNvSpPr txBox="1">
            <a:spLocks noChangeArrowheads="1"/>
          </p:cNvSpPr>
          <p:nvPr/>
        </p:nvSpPr>
        <p:spPr bwMode="auto">
          <a:xfrm>
            <a:off x="134627" y="3753704"/>
            <a:ext cx="2490908" cy="177392"/>
          </a:xfrm>
          <a:prstGeom prst="rect">
            <a:avLst/>
          </a:prstGeom>
          <a:solidFill>
            <a:schemeClr val="tx2">
              <a:lumMod val="40000"/>
              <a:lumOff val="60000"/>
            </a:schemeClr>
          </a:solidFill>
          <a:ln>
            <a:solidFill>
              <a:schemeClr val="tx1"/>
            </a:solidFill>
          </a:ln>
          <a:effectLst/>
          <a:extLst/>
        </p:spPr>
        <p:txBody>
          <a:bodyPr wrap="square" lIns="23275" tIns="11638" rIns="23275" bIns="11638">
            <a:spAutoFit/>
          </a:bodyPr>
          <a:lstStyle/>
          <a:p>
            <a:pPr algn="ctr">
              <a:defRPr/>
            </a:pPr>
            <a:r>
              <a:rPr lang="en-GB" sz="1000" dirty="0" smtClean="0"/>
              <a:t>DISIGN:</a:t>
            </a:r>
            <a:endParaRPr lang="en-US" sz="1000" dirty="0">
              <a:solidFill>
                <a:srgbClr val="008000"/>
              </a:solidFill>
              <a:effectLst/>
              <a:ea typeface="ＭＳ Ｐゴシック" charset="0"/>
            </a:endParaRPr>
          </a:p>
        </p:txBody>
      </p:sp>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5926" y="1480849"/>
            <a:ext cx="3537144" cy="1255036"/>
          </a:xfrm>
          <a:prstGeom prst="rect">
            <a:avLst/>
          </a:prstGeom>
        </p:spPr>
      </p:pic>
      <p:sp>
        <p:nvSpPr>
          <p:cNvPr id="41" name="Text Box 163"/>
          <p:cNvSpPr txBox="1">
            <a:spLocks noChangeArrowheads="1"/>
          </p:cNvSpPr>
          <p:nvPr/>
        </p:nvSpPr>
        <p:spPr bwMode="auto">
          <a:xfrm>
            <a:off x="3100090" y="2760303"/>
            <a:ext cx="3610201" cy="177392"/>
          </a:xfrm>
          <a:prstGeom prst="rect">
            <a:avLst/>
          </a:prstGeom>
          <a:solidFill>
            <a:schemeClr val="tx2">
              <a:lumMod val="40000"/>
              <a:lumOff val="60000"/>
            </a:schemeClr>
          </a:solidFill>
          <a:ln>
            <a:solidFill>
              <a:schemeClr val="tx1"/>
            </a:solidFill>
          </a:ln>
          <a:effectLst/>
          <a:extLst/>
        </p:spPr>
        <p:txBody>
          <a:bodyPr wrap="square" lIns="23275" tIns="11638" rIns="23275" bIns="11638">
            <a:spAutoFit/>
          </a:bodyPr>
          <a:lstStyle/>
          <a:p>
            <a:pPr algn="ctr">
              <a:defRPr/>
            </a:pPr>
            <a:r>
              <a:rPr lang="en-GB" sz="1000" dirty="0" smtClean="0"/>
              <a:t>RESEARCHE QUESTIONS </a:t>
            </a:r>
            <a:endParaRPr lang="en-US" sz="1000" dirty="0">
              <a:solidFill>
                <a:srgbClr val="008000"/>
              </a:solidFill>
              <a:effectLst/>
              <a:ea typeface="ＭＳ Ｐゴシック" charset="0"/>
            </a:endParaRPr>
          </a:p>
        </p:txBody>
      </p:sp>
      <p:sp>
        <p:nvSpPr>
          <p:cNvPr id="42" name="Text Box 163"/>
          <p:cNvSpPr txBox="1">
            <a:spLocks noChangeArrowheads="1"/>
          </p:cNvSpPr>
          <p:nvPr/>
        </p:nvSpPr>
        <p:spPr bwMode="auto">
          <a:xfrm>
            <a:off x="2998991" y="4091378"/>
            <a:ext cx="3673501" cy="177392"/>
          </a:xfrm>
          <a:prstGeom prst="rect">
            <a:avLst/>
          </a:prstGeom>
          <a:solidFill>
            <a:schemeClr val="tx2">
              <a:lumMod val="40000"/>
              <a:lumOff val="60000"/>
            </a:schemeClr>
          </a:solidFill>
          <a:ln>
            <a:solidFill>
              <a:schemeClr val="tx1"/>
            </a:solidFill>
          </a:ln>
          <a:effectLst/>
          <a:extLst/>
        </p:spPr>
        <p:txBody>
          <a:bodyPr wrap="square" lIns="23275" tIns="11638" rIns="23275" bIns="11638">
            <a:spAutoFit/>
          </a:bodyPr>
          <a:lstStyle/>
          <a:p>
            <a:pPr algn="ctr">
              <a:defRPr/>
            </a:pPr>
            <a:r>
              <a:rPr lang="en-GB" sz="1000" dirty="0" smtClean="0"/>
              <a:t>RESULTS:</a:t>
            </a:r>
            <a:endParaRPr lang="en-US" sz="1000" dirty="0">
              <a:solidFill>
                <a:srgbClr val="008000"/>
              </a:solidFill>
              <a:effectLst/>
              <a:ea typeface="ＭＳ Ｐゴシック" charset="0"/>
            </a:endParaRPr>
          </a:p>
        </p:txBody>
      </p:sp>
      <p:sp>
        <p:nvSpPr>
          <p:cNvPr id="8" name="TextBox 7"/>
          <p:cNvSpPr txBox="1"/>
          <p:nvPr/>
        </p:nvSpPr>
        <p:spPr>
          <a:xfrm>
            <a:off x="3047004" y="2957791"/>
            <a:ext cx="3577476" cy="1061829"/>
          </a:xfrm>
          <a:prstGeom prst="rect">
            <a:avLst/>
          </a:prstGeom>
          <a:solidFill>
            <a:schemeClr val="bg1"/>
          </a:solidFill>
        </p:spPr>
        <p:txBody>
          <a:bodyPr wrap="square" rtlCol="0">
            <a:spAutoFit/>
          </a:bodyPr>
          <a:lstStyle/>
          <a:p>
            <a:r>
              <a:rPr lang="en-GB" sz="700" dirty="0" smtClean="0">
                <a:effectLst/>
              </a:rPr>
              <a:t>A </a:t>
            </a:r>
            <a:r>
              <a:rPr lang="en-GB" sz="700" dirty="0">
                <a:effectLst/>
              </a:rPr>
              <a:t>methodology had to be formulated to test a number of questions:</a:t>
            </a:r>
          </a:p>
          <a:p>
            <a:r>
              <a:rPr lang="en-GB" sz="700" dirty="0">
                <a:effectLst/>
              </a:rPr>
              <a:t>Q1. </a:t>
            </a:r>
            <a:r>
              <a:rPr lang="en-GB" sz="700" dirty="0" smtClean="0">
                <a:effectLst/>
              </a:rPr>
              <a:t>What </a:t>
            </a:r>
            <a:r>
              <a:rPr lang="en-GB" sz="700" dirty="0">
                <a:effectLst/>
              </a:rPr>
              <a:t>kind of attitudes </a:t>
            </a:r>
            <a:r>
              <a:rPr lang="en-GB" sz="700" dirty="0" smtClean="0">
                <a:effectLst/>
              </a:rPr>
              <a:t>the Libyans and the UK (students/ staff) have towards </a:t>
            </a:r>
            <a:r>
              <a:rPr lang="en-AU" sz="700" dirty="0" smtClean="0">
                <a:effectLst/>
              </a:rPr>
              <a:t>people with        </a:t>
            </a:r>
          </a:p>
          <a:p>
            <a:r>
              <a:rPr lang="en-GB" sz="700" dirty="0" smtClean="0">
                <a:effectLst/>
              </a:rPr>
              <a:t>     ID Empowerment, Inclusion of </a:t>
            </a:r>
            <a:r>
              <a:rPr lang="en-AU" sz="700" dirty="0" smtClean="0">
                <a:effectLst/>
              </a:rPr>
              <a:t>people with </a:t>
            </a:r>
            <a:r>
              <a:rPr lang="en-GB" sz="700" dirty="0" smtClean="0">
                <a:effectLst/>
              </a:rPr>
              <a:t>ID, </a:t>
            </a:r>
            <a:r>
              <a:rPr lang="en-AU" sz="700" dirty="0" smtClean="0">
                <a:effectLst/>
              </a:rPr>
              <a:t>people with </a:t>
            </a:r>
            <a:r>
              <a:rPr lang="en-GB" sz="700" dirty="0" smtClean="0">
                <a:effectLst/>
              </a:rPr>
              <a:t>ID Sheltering and Similarity with </a:t>
            </a:r>
            <a:r>
              <a:rPr lang="en-AU" sz="700" dirty="0" smtClean="0">
                <a:effectLst/>
              </a:rPr>
              <a:t>people with </a:t>
            </a:r>
            <a:r>
              <a:rPr lang="en-GB" sz="700" dirty="0" smtClean="0">
                <a:effectLst/>
              </a:rPr>
              <a:t>ID?</a:t>
            </a:r>
          </a:p>
          <a:p>
            <a:r>
              <a:rPr lang="en-GB" sz="700" dirty="0" smtClean="0">
                <a:effectLst/>
              </a:rPr>
              <a:t>Q2. Are there any significant differences among the Libyan and the UK attitudes according to       </a:t>
            </a:r>
          </a:p>
          <a:p>
            <a:r>
              <a:rPr lang="en-GB" sz="700" dirty="0" smtClean="0">
                <a:effectLst/>
              </a:rPr>
              <a:t>      gender </a:t>
            </a:r>
            <a:r>
              <a:rPr lang="en-GB" sz="700" dirty="0">
                <a:effectLst/>
              </a:rPr>
              <a:t>(Males/ Females) towards Empowerment Inclusion, Sheltering and Similarity?</a:t>
            </a:r>
          </a:p>
          <a:p>
            <a:r>
              <a:rPr lang="en-GB" sz="700" dirty="0">
                <a:effectLst/>
              </a:rPr>
              <a:t>Q3. </a:t>
            </a:r>
            <a:r>
              <a:rPr lang="en-GB" sz="700" dirty="0" smtClean="0">
                <a:effectLst/>
              </a:rPr>
              <a:t>Are </a:t>
            </a:r>
            <a:r>
              <a:rPr lang="en-GB" sz="700" dirty="0">
                <a:effectLst/>
              </a:rPr>
              <a:t>there any significant differences among the Libyan and the UK attitudes according to </a:t>
            </a:r>
            <a:endParaRPr lang="en-GB" sz="700" dirty="0" smtClean="0">
              <a:effectLst/>
            </a:endParaRPr>
          </a:p>
          <a:p>
            <a:r>
              <a:rPr lang="en-GB" sz="700" dirty="0" smtClean="0">
                <a:effectLst/>
              </a:rPr>
              <a:t>      their </a:t>
            </a:r>
            <a:r>
              <a:rPr lang="en-GB" sz="700" dirty="0">
                <a:effectLst/>
              </a:rPr>
              <a:t>demographic backgrounds (psychology /mathematics students &amp; ID’s staff) towards </a:t>
            </a:r>
            <a:r>
              <a:rPr lang="en-GB" sz="700" dirty="0" smtClean="0">
                <a:effectLst/>
              </a:rPr>
              <a:t>  Empowerment </a:t>
            </a:r>
            <a:r>
              <a:rPr lang="en-GB" sz="700" dirty="0">
                <a:effectLst/>
              </a:rPr>
              <a:t>Inclusion, Sheltering and Similarity?</a:t>
            </a:r>
          </a:p>
        </p:txBody>
      </p:sp>
      <p:sp>
        <p:nvSpPr>
          <p:cNvPr id="9" name="TextBox 8"/>
          <p:cNvSpPr txBox="1"/>
          <p:nvPr/>
        </p:nvSpPr>
        <p:spPr>
          <a:xfrm>
            <a:off x="2968654" y="4306954"/>
            <a:ext cx="3734174" cy="2554545"/>
          </a:xfrm>
          <a:prstGeom prst="rect">
            <a:avLst/>
          </a:prstGeom>
          <a:solidFill>
            <a:schemeClr val="bg1"/>
          </a:solidFill>
        </p:spPr>
        <p:txBody>
          <a:bodyPr wrap="square" rtlCol="0">
            <a:spAutoFit/>
          </a:bodyPr>
          <a:lstStyle/>
          <a:p>
            <a:pPr algn="just"/>
            <a:r>
              <a:rPr lang="en-GB" sz="700" dirty="0">
                <a:effectLst/>
              </a:rPr>
              <a:t>The study showed there were significant differences between Libyan and the British samples. The British sample had more favourable attitudes towards Empowerment and towards Sheltering and towards Similarity of people with ID, whereas there was no significant difference between Libyan and the British samples in their attitudes to Exclusion of people with ID. </a:t>
            </a:r>
            <a:r>
              <a:rPr lang="en-AU" sz="700" dirty="0">
                <a:effectLst/>
              </a:rPr>
              <a:t>This</a:t>
            </a:r>
            <a:r>
              <a:rPr lang="en-GB" sz="700" dirty="0">
                <a:effectLst/>
              </a:rPr>
              <a:t> study established significant Cultural differences by gender interaction effects for Empowerment (with the UK males giving a higher value and the Libyan males giving a lower value than the females).  In terms of Role, several previous studies have measured the influence of job in attitude towards disability but none of them has compared between staff at special schools and university students. There were significant interactions between Culture and Role for Empowerment (with the UK students providing much higher scores than the UK staff, whereas there was no difference between students and staff in Libya). There was a significant interaction for Exclusion, caused by the UK students having very much lower (more favourable) scores. There was also a significant crossover interaction for Sheltering; with the UK students got a higher score than the UK staff, and vice versa for the Libyan sample. A similar interaction also occurred for Similarity; again the UK students have considerably more favourable attitudes. In terms of Academic Discipline, a comparison was conducted between psychology students and mathematics students. There were significant interactions between Culture academic discipline for Exclusion, involving a cross-over effect the UK mathematics students being more in favour of inclusion, and the UK Psychology students more in favour of Exclusion than the two Libyan student groups. There was a related interaction for Sheltering, with the UK maths students more in favour than the UK Psychology students, and vice versa for the Libyan groups, but overall there was a more positive attitude for Sheltering in the UK student groups.</a:t>
            </a:r>
          </a:p>
          <a:p>
            <a:pPr algn="just"/>
            <a:r>
              <a:rPr lang="en-GB" sz="700" dirty="0">
                <a:effectLst/>
              </a:rPr>
              <a:t> </a:t>
            </a:r>
          </a:p>
        </p:txBody>
      </p:sp>
      <p:pic>
        <p:nvPicPr>
          <p:cNvPr id="18" name="Picture 1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0903" y="1382233"/>
            <a:ext cx="2152291" cy="2222204"/>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5944</TotalTime>
  <Words>1034</Words>
  <Application>Microsoft Office PowerPoint</Application>
  <PresentationFormat>A4 Paper (210x297 mm)</PresentationFormat>
  <Paragraphs>36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poster template</dc:title>
  <dc:creator>Jay Buckley</dc:creator>
  <dc:description>Call if we can help   800-590-7850_x000d_
_x000d_
(c) copyright  MegaPrint Inc. 2001</dc:description>
  <cp:lastModifiedBy>Fatima Geele</cp:lastModifiedBy>
  <cp:revision>138</cp:revision>
  <cp:lastPrinted>2000-08-03T00:31:24Z</cp:lastPrinted>
  <dcterms:created xsi:type="dcterms:W3CDTF">2013-05-25T21:10:16Z</dcterms:created>
  <dcterms:modified xsi:type="dcterms:W3CDTF">2014-05-08T10:38:27Z</dcterms:modified>
</cp:coreProperties>
</file>